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4" r:id="rId3"/>
    <p:sldId id="302" r:id="rId4"/>
    <p:sldId id="283" r:id="rId5"/>
    <p:sldId id="282" r:id="rId6"/>
    <p:sldId id="371" r:id="rId7"/>
    <p:sldId id="383" r:id="rId8"/>
    <p:sldId id="398" r:id="rId9"/>
    <p:sldId id="285" r:id="rId10"/>
    <p:sldId id="286" r:id="rId11"/>
    <p:sldId id="287" r:id="rId12"/>
    <p:sldId id="288" r:id="rId13"/>
    <p:sldId id="303" r:id="rId14"/>
    <p:sldId id="289" r:id="rId15"/>
    <p:sldId id="391" r:id="rId16"/>
    <p:sldId id="399" r:id="rId17"/>
    <p:sldId id="295" r:id="rId18"/>
    <p:sldId id="387" r:id="rId19"/>
    <p:sldId id="382" r:id="rId20"/>
    <p:sldId id="297" r:id="rId21"/>
    <p:sldId id="298" r:id="rId22"/>
    <p:sldId id="299" r:id="rId23"/>
    <p:sldId id="394" r:id="rId24"/>
    <p:sldId id="395" r:id="rId25"/>
    <p:sldId id="396" r:id="rId26"/>
    <p:sldId id="30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44B850D-C4B8-CB44-8249-E9E5A46BA8F5}">
          <p14:sldIdLst>
            <p14:sldId id="256"/>
            <p14:sldId id="284"/>
            <p14:sldId id="302"/>
            <p14:sldId id="283"/>
            <p14:sldId id="282"/>
            <p14:sldId id="371"/>
            <p14:sldId id="383"/>
          </p14:sldIdLst>
        </p14:section>
        <p14:section name="body" id="{0993ABBB-6E41-874A-8ACF-1F506ED35AC6}">
          <p14:sldIdLst>
            <p14:sldId id="398"/>
            <p14:sldId id="285"/>
            <p14:sldId id="286"/>
            <p14:sldId id="287"/>
            <p14:sldId id="288"/>
            <p14:sldId id="303"/>
            <p14:sldId id="289"/>
            <p14:sldId id="391"/>
            <p14:sldId id="399"/>
            <p14:sldId id="295"/>
          </p14:sldIdLst>
        </p14:section>
        <p14:section name="eval" id="{C25E1D52-4639-A645-B81F-E217D8DCC146}">
          <p14:sldIdLst>
            <p14:sldId id="387"/>
            <p14:sldId id="382"/>
            <p14:sldId id="297"/>
            <p14:sldId id="298"/>
            <p14:sldId id="299"/>
            <p14:sldId id="394"/>
            <p14:sldId id="395"/>
            <p14:sldId id="396"/>
          </p14:sldIdLst>
        </p14:section>
        <p14:section name="conc" id="{2D138196-6FC8-E541-8E1C-252E2544C0D9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E91"/>
    <a:srgbClr val="1C4278"/>
    <a:srgbClr val="1A3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8"/>
    <p:restoredTop sz="70680"/>
  </p:normalViewPr>
  <p:slideViewPr>
    <p:cSldViewPr snapToGrid="0" snapToObjects="1">
      <p:cViewPr varScale="1">
        <p:scale>
          <a:sx n="119" d="100"/>
          <a:sy n="119" d="100"/>
        </p:scale>
        <p:origin x="224" y="98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46" d="100"/>
        <a:sy n="146" d="100"/>
      </p:scale>
      <p:origin x="0" y="0"/>
    </p:cViewPr>
  </p:sorterViewPr>
  <p:notesViewPr>
    <p:cSldViewPr snapToGrid="0" snapToObjects="1">
      <p:cViewPr varScale="1">
        <p:scale>
          <a:sx n="169" d="100"/>
          <a:sy n="169" d="100"/>
        </p:scale>
        <p:origin x="148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9092D-AC98-C74F-9AA9-F479D65E6B9F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A33A8-813B-8C49-A3C8-2FD104665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84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37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03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97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75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52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17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06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10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3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78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3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4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01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17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59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06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9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99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BE31A-0871-EE4B-9969-98DA1344C56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623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58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16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A33A8-813B-8C49-A3C8-2FD1046659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3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E70C-FD9C-0843-A54C-ABE6D0F16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9469A-C54C-5748-B8AC-C979384DC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ECE4C-6694-7D4B-B3C1-A286D546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7FFBF-38EA-3345-97E2-9BFB53BD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37C32-2A2C-D747-9B1F-3002EBB4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E3BDEF37-3690-8F41-9422-EC0F2EF22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E67C-CE21-2145-9920-0D592CC3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4E5E4-C56E-2947-B0B8-FADF3FD90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C4CA9-F055-964E-9F17-E6DED7F0F6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A032E-588B-8147-AD01-D86B46A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0F0AC-B81E-A142-B848-AC77128C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EF37-3690-8F41-9422-EC0F2EF2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4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73B90C-E955-834C-825F-CE0447630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F2BAC-324B-7443-BE6A-B3F403164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7DF98-599F-1340-A3D8-B7C7647AC3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841C8-0B91-4D46-863D-FBFE0134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1A878-1A9A-4C48-82ED-1CF0EE82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EF37-3690-8F41-9422-EC0F2EF2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7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45DD7-7182-E543-BAC2-BC2F0063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793D1-CE57-D741-B238-72E8AFC4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BEE9F-E7E5-C440-A10B-8DCAB4CF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A36EC-9B19-A44B-84CB-5E6CC933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AD9C1-45C2-4C4F-B006-B968DF05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EF37-3690-8F41-9422-EC0F2EF2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7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724B-AE27-8843-AA0B-1A236484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E86EA-E848-E147-967C-B98977F00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4FD81-8001-1A41-9FDD-96DD45F2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9E2ED-E966-9940-8F3B-DB2EB3A0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3A19E-2E8F-074F-8C32-084AD00B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EF37-3690-8F41-9422-EC0F2EF2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0E61-6901-124A-8E5B-9F8A225B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FFAEC-7DA6-0047-BD14-3B02F8F90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9AD9E-9EC9-4240-AD35-1BF0359A2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C746B-A9AC-C34D-B3B4-A0217009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A057C-040D-F144-B181-0149740B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32D63-B66D-5C4A-AE5D-023B0FBB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EF37-3690-8F41-9422-EC0F2EF2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9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2862-43B0-0D4E-82AA-7E66F6B7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E8F05-0068-C24D-B2BA-77137377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99EE0-8137-C345-89C9-C21D15769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DD123-568D-5943-A19A-549CBD73B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DB483-CED3-2746-A6DE-89999D3C2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5BA85-895D-9045-BA5D-8175A74D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93C336-A515-5646-A6F0-C3BB3CDA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B9285-C0B5-FC43-AE19-3C1EDBE0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EF37-3690-8F41-9422-EC0F2EF2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6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B90C-E14A-D745-8D0F-BE6CF499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B5F16-A777-214E-81DE-3B67F5CB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2DEC3-40BD-494C-97A1-42D02AC0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301EF-DD34-E34E-BC17-40246DB6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EF37-3690-8F41-9422-EC0F2EF2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6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89F-9578-6C42-8A6B-B2E18FE5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7A207-F971-A840-BE75-FE28F119C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FF12B-5931-7749-ABCC-EB8063A2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EF37-3690-8F41-9422-EC0F2EF2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5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DA2-5515-E34A-8CD1-D2E8B641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A663-70E4-0846-B64C-4C6CFF782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96971-F221-B249-B4E0-B0E4C194D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B3A6B-DD35-A240-A20D-E9B6B467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B2B71-5066-E24F-9558-59469ACF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911A1-82B6-534B-B847-AAFC9907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EF37-3690-8F41-9422-EC0F2EF2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44D4-2C44-FA47-8279-7AC6313C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BB86A5-3110-3E4E-A60B-BF03DD8CC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AC322-F497-4341-8456-ADB5947AC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9E2CC-BF4C-2443-96C0-3BAF9393B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9BC59-C3D2-F240-BC58-9E824143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1F581-E2C8-F34C-8BF4-B066CDBF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EF37-3690-8F41-9422-EC0F2EF2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4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9DCBDA-B0E6-A343-B97F-FEF1DA2FA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A9EE3-00B3-7A49-8324-330D5057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5AFE0-ED48-CF41-8029-92AE3264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DEF37-3690-8F41-9422-EC0F2EF220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17FB126-6F01-A04C-B005-48F81695B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641D61-8743-0E46-82F1-09E731C96AA7}" type="datetimeFigureOut">
              <a:rPr lang="en-US" smtClean="0"/>
              <a:t>4/9/19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B02419B-9BD5-C141-84BB-545ECBA15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Myriad Pro Bold SemiCondensed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yriad Pro Light SemiCondensed" panose="020B04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yriad Pro Light SemiCondensed" panose="020B04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yriad Pro Light SemiCondensed" panose="020B04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yriad Pro Light SemiCondensed" panose="020B04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yriad Pro Light SemiCondensed" panose="020B04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(null)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4257-2EFF-1F43-9842-4AB0E355F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612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000" dirty="0">
                <a:latin typeface="Myriad Pro" panose="020B0503030403090204" pitchFamily="34" charset="0"/>
              </a:rPr>
              <a:t>Scaling Video Analytics on Constrained Edge Nodes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DDCEF-0C13-BE43-B810-E5094DF3E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9376"/>
            <a:ext cx="9144000" cy="1655762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2200" b="1" dirty="0">
                <a:solidFill>
                  <a:schemeClr val="dk1"/>
                </a:solidFill>
                <a:latin typeface="Myriad Pro Semibold Condensed" panose="020B0503030403020204" pitchFamily="34" charset="0"/>
                <a:ea typeface="Helvetica Neue"/>
                <a:cs typeface="Helvetica Neue"/>
                <a:sym typeface="Helvetica Neue"/>
              </a:rPr>
              <a:t>Christopher </a:t>
            </a:r>
            <a:r>
              <a:rPr lang="en-US" sz="2200" b="1" dirty="0" err="1">
                <a:solidFill>
                  <a:schemeClr val="dk1"/>
                </a:solidFill>
                <a:latin typeface="Myriad Pro Semibold Condensed" panose="020B0503030403020204" pitchFamily="34" charset="0"/>
                <a:ea typeface="Helvetica Neue"/>
                <a:cs typeface="Helvetica Neue"/>
                <a:sym typeface="Helvetica Neue"/>
              </a:rPr>
              <a:t>Canel</a:t>
            </a:r>
            <a:r>
              <a:rPr lang="en-US" sz="22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, Thomas Kim, Giulio Zhou, </a:t>
            </a:r>
            <a:r>
              <a:rPr lang="en-US" sz="2200" dirty="0" err="1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Conglong</a:t>
            </a:r>
            <a:r>
              <a:rPr lang="en-US" sz="22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 Li, </a:t>
            </a:r>
            <a:r>
              <a:rPr lang="en-US" sz="2200" dirty="0" err="1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Hyeontaek</a:t>
            </a:r>
            <a:r>
              <a:rPr lang="en-US" sz="22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 Lim,</a:t>
            </a:r>
            <a:br>
              <a:rPr lang="en-US" sz="22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</a:br>
            <a:r>
              <a:rPr lang="en-US" sz="22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David G. Andersen, Michael Kaminsky</a:t>
            </a:r>
            <a:r>
              <a:rPr lang="en-US" sz="2200" baseline="300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†</a:t>
            </a:r>
            <a:r>
              <a:rPr lang="en-US" sz="22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, Subramanya R. </a:t>
            </a:r>
            <a:r>
              <a:rPr lang="en-US" sz="2200" dirty="0" err="1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Dulloor</a:t>
            </a:r>
            <a:r>
              <a:rPr lang="en-US" sz="2200" baseline="30000" dirty="0">
                <a:latin typeface="Myriad Pro Light SemiCondensed" panose="020B0403030403020204" pitchFamily="34" charset="0"/>
              </a:rPr>
              <a:t>‡</a:t>
            </a:r>
            <a:endParaRPr lang="en-US" sz="2200" baseline="30000" dirty="0">
              <a:solidFill>
                <a:schemeClr val="dk1"/>
              </a:solidFill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</a:pPr>
            <a:endParaRPr lang="en-US" sz="1400" dirty="0">
              <a:solidFill>
                <a:schemeClr val="dk1"/>
              </a:solidFill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20000"/>
              </a:lnSpc>
            </a:pPr>
            <a:r>
              <a:rPr lang="en-US" sz="2000" u="none" strike="noStrike" cap="none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Carnegie Mellon University        </a:t>
            </a:r>
            <a:r>
              <a:rPr lang="en-US" sz="2000" baseline="300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† </a:t>
            </a:r>
            <a:r>
              <a:rPr lang="en-US" sz="2000" u="none" strike="noStrike" cap="none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Intel Labs        </a:t>
            </a:r>
            <a:r>
              <a:rPr lang="en-US" sz="2000" baseline="30000" dirty="0">
                <a:latin typeface="Myriad Pro Light SemiCondensed" panose="020B0403030403020204" pitchFamily="34" charset="0"/>
              </a:rPr>
              <a:t>‡ </a:t>
            </a:r>
            <a:r>
              <a:rPr lang="en-US" sz="2000" u="none" strike="noStrike" cap="none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ThoughtSpot</a:t>
            </a:r>
            <a:endParaRPr lang="en-US" sz="2000" dirty="0">
              <a:solidFill>
                <a:schemeClr val="dk1"/>
              </a:solidFill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20000"/>
              </a:lnSpc>
            </a:pPr>
            <a:endParaRPr lang="en-US" sz="1400" dirty="0">
              <a:solidFill>
                <a:schemeClr val="dk1"/>
              </a:solidFill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20000"/>
              </a:lnSpc>
            </a:pPr>
            <a:r>
              <a:rPr lang="en-US" sz="22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April 1, 2019</a:t>
            </a:r>
            <a:endParaRPr lang="en-US" sz="2200" dirty="0"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3D84938-5B00-114D-8F65-CA4641A7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1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19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75C7AC-68E8-2D4E-95F7-6BF4DAB5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68" y="1690688"/>
            <a:ext cx="10549664" cy="3479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9D297-A58A-EB4C-90D4-B10BA15E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FilterForward</a:t>
            </a:r>
            <a:r>
              <a:rPr lang="en-US" dirty="0"/>
              <a:t> at a glance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B66AA73-ED8B-904D-8293-101C54E8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10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Google Shape;241;p32">
            <a:extLst>
              <a:ext uri="{FF2B5EF4-FFF2-40B4-BE49-F238E27FC236}">
                <a16:creationId xmlns:a16="http://schemas.microsoft.com/office/drawing/2014/main" id="{3DBB95DF-5D22-E141-B4D0-60CD6C7C9188}"/>
              </a:ext>
            </a:extLst>
          </p:cNvPr>
          <p:cNvSpPr txBox="1"/>
          <p:nvPr/>
        </p:nvSpPr>
        <p:spPr>
          <a:xfrm>
            <a:off x="595314" y="5504663"/>
            <a:ext cx="11001373" cy="97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r>
              <a:rPr lang="en-US" sz="2800" dirty="0">
                <a:latin typeface="Myriad Pro Light SemiCondensed" panose="020B0403030403020204" pitchFamily="34" charset="0"/>
              </a:rPr>
              <a:t>User applications run in the datacenter, filtering happens on the edge</a:t>
            </a:r>
            <a:endParaRPr sz="1100" dirty="0"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5156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75C7AC-68E8-2D4E-95F7-6BF4DAB5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68" y="1690688"/>
            <a:ext cx="10549664" cy="3479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9D297-A58A-EB4C-90D4-B10BA15E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FilterForward</a:t>
            </a:r>
            <a:r>
              <a:rPr lang="en-US" dirty="0"/>
              <a:t> at a glance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D536412-8CC8-DD4E-9487-65D5E741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11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Google Shape;241;p32">
            <a:extLst>
              <a:ext uri="{FF2B5EF4-FFF2-40B4-BE49-F238E27FC236}">
                <a16:creationId xmlns:a16="http://schemas.microsoft.com/office/drawing/2014/main" id="{48991622-BD58-574E-B2ED-7BA4021F90FF}"/>
              </a:ext>
            </a:extLst>
          </p:cNvPr>
          <p:cNvSpPr txBox="1"/>
          <p:nvPr/>
        </p:nvSpPr>
        <p:spPr>
          <a:xfrm>
            <a:off x="595314" y="5504663"/>
            <a:ext cx="11001373" cy="97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r>
              <a:rPr lang="en-US" sz="2800" dirty="0">
                <a:latin typeface="Myriad Pro Light SemiCondensed" panose="020B0403030403020204" pitchFamily="34" charset="0"/>
              </a:rPr>
              <a:t>An edge node receives frames from one or more cameras</a:t>
            </a:r>
            <a:endParaRPr sz="1100" dirty="0"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25399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75C7AC-68E8-2D4E-95F7-6BF4DAB5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0" y="1689365"/>
            <a:ext cx="10549658" cy="3479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9D297-A58A-EB4C-90D4-B10BA15E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FilterForward</a:t>
            </a:r>
            <a:r>
              <a:rPr lang="en-US" dirty="0"/>
              <a:t> at a glance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5A54BE-3024-D244-B8E3-A3F27729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12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Google Shape;241;p32">
            <a:extLst>
              <a:ext uri="{FF2B5EF4-FFF2-40B4-BE49-F238E27FC236}">
                <a16:creationId xmlns:a16="http://schemas.microsoft.com/office/drawing/2014/main" id="{F5917BA2-BB32-B44D-8E16-4B39795E7FEF}"/>
              </a:ext>
            </a:extLst>
          </p:cNvPr>
          <p:cNvSpPr txBox="1"/>
          <p:nvPr/>
        </p:nvSpPr>
        <p:spPr>
          <a:xfrm>
            <a:off x="595314" y="5504663"/>
            <a:ext cx="11001373" cy="97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r>
              <a:rPr lang="en-US" sz="2800" dirty="0" err="1">
                <a:latin typeface="Myriad Pro Light SemiCondensed" panose="020B0403030403020204" pitchFamily="34" charset="0"/>
              </a:rPr>
              <a:t>FilterForward</a:t>
            </a:r>
            <a:r>
              <a:rPr lang="en-US" sz="2800" dirty="0">
                <a:latin typeface="Myriad Pro Light SemiCondensed" panose="020B0403030403020204" pitchFamily="34" charset="0"/>
              </a:rPr>
              <a:t> amortizes pixel processing by using a </a:t>
            </a:r>
            <a:r>
              <a:rPr lang="en-US" sz="2800" b="1" i="1" dirty="0">
                <a:latin typeface="Myriad Pro Light SemiCondensed" panose="020B0403030403020204" pitchFamily="34" charset="0"/>
              </a:rPr>
              <a:t>base DNN</a:t>
            </a:r>
            <a:r>
              <a:rPr lang="en-US" sz="2800" dirty="0">
                <a:latin typeface="Myriad Pro Light SemiCondensed" panose="020B0403030403020204" pitchFamily="34" charset="0"/>
              </a:rPr>
              <a:t> to extract features</a:t>
            </a:r>
            <a:endParaRPr sz="1100" dirty="0"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4409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75C7AC-68E8-2D4E-95F7-6BF4DAB5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69" y="1689365"/>
            <a:ext cx="10549661" cy="3479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9D297-A58A-EB4C-90D4-B10BA15E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FilterForward</a:t>
            </a:r>
            <a:r>
              <a:rPr lang="en-US" dirty="0"/>
              <a:t> at a glance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6572D04-BF04-D340-B835-76C7DE31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13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Google Shape;241;p32">
            <a:extLst>
              <a:ext uri="{FF2B5EF4-FFF2-40B4-BE49-F238E27FC236}">
                <a16:creationId xmlns:a16="http://schemas.microsoft.com/office/drawing/2014/main" id="{D152EDF4-6D38-8B44-92E5-54BB8DEB7F25}"/>
              </a:ext>
            </a:extLst>
          </p:cNvPr>
          <p:cNvSpPr txBox="1"/>
          <p:nvPr/>
        </p:nvSpPr>
        <p:spPr>
          <a:xfrm>
            <a:off x="595314" y="5504663"/>
            <a:ext cx="11001373" cy="97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r>
              <a:rPr lang="en-US" sz="2800" dirty="0" err="1">
                <a:latin typeface="Myriad Pro Light SemiCondensed" panose="020B0403030403020204" pitchFamily="34" charset="0"/>
              </a:rPr>
              <a:t>FilterForward</a:t>
            </a:r>
            <a:r>
              <a:rPr lang="en-US" sz="2800" dirty="0">
                <a:latin typeface="Myriad Pro Light SemiCondensed" panose="020B0403030403020204" pitchFamily="34" charset="0"/>
              </a:rPr>
              <a:t> amortizes pixel processing by using a </a:t>
            </a:r>
            <a:r>
              <a:rPr lang="en-US" sz="2800" b="1" i="1" dirty="0">
                <a:latin typeface="Myriad Pro Light SemiCondensed" panose="020B0403030403020204" pitchFamily="34" charset="0"/>
              </a:rPr>
              <a:t>base DNN</a:t>
            </a:r>
            <a:r>
              <a:rPr lang="en-US" sz="2800" dirty="0">
                <a:latin typeface="Myriad Pro Light SemiCondensed" panose="020B0403030403020204" pitchFamily="34" charset="0"/>
              </a:rPr>
              <a:t> to extract features</a:t>
            </a:r>
            <a:endParaRPr lang="en-US" sz="1100" dirty="0"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45046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75C7AC-68E8-2D4E-95F7-6BF4DAB5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70" y="1689366"/>
            <a:ext cx="10549658" cy="3479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9D297-A58A-EB4C-90D4-B10BA15E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FilterForward</a:t>
            </a:r>
            <a:r>
              <a:rPr lang="en-US" dirty="0"/>
              <a:t> at a glance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1E32B8-4FB1-9F47-B16F-16D2F002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14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Google Shape;241;p32">
            <a:extLst>
              <a:ext uri="{FF2B5EF4-FFF2-40B4-BE49-F238E27FC236}">
                <a16:creationId xmlns:a16="http://schemas.microsoft.com/office/drawing/2014/main" id="{81587DD2-186C-CB4C-9969-9DE929C36600}"/>
              </a:ext>
            </a:extLst>
          </p:cNvPr>
          <p:cNvSpPr txBox="1"/>
          <p:nvPr/>
        </p:nvSpPr>
        <p:spPr>
          <a:xfrm>
            <a:off x="595314" y="5504663"/>
            <a:ext cx="11001373" cy="97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r>
              <a:rPr lang="en-US" sz="2800" dirty="0" err="1">
                <a:latin typeface="Myriad Pro Light SemiCondensed" panose="020B0403030403020204" pitchFamily="34" charset="0"/>
              </a:rPr>
              <a:t>FilterForward</a:t>
            </a:r>
            <a:r>
              <a:rPr lang="en-US" sz="2800" dirty="0">
                <a:latin typeface="Myriad Pro Light SemiCondensed" panose="020B0403030403020204" pitchFamily="34" charset="0"/>
              </a:rPr>
              <a:t> amortizes pixel processing by using a </a:t>
            </a:r>
            <a:r>
              <a:rPr lang="en-US" sz="2800" b="1" i="1" dirty="0">
                <a:latin typeface="Myriad Pro Light SemiCondensed" panose="020B0403030403020204" pitchFamily="34" charset="0"/>
              </a:rPr>
              <a:t>base DNN</a:t>
            </a:r>
            <a:r>
              <a:rPr lang="en-US" sz="2800" dirty="0">
                <a:latin typeface="Myriad Pro Light SemiCondensed" panose="020B0403030403020204" pitchFamily="34" charset="0"/>
              </a:rPr>
              <a:t> to extract features</a:t>
            </a:r>
            <a:endParaRPr lang="en-US" sz="1100" dirty="0"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96568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75C7AC-68E8-2D4E-95F7-6BF4DAB5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0" y="1689366"/>
            <a:ext cx="10549658" cy="3479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9D297-A58A-EB4C-90D4-B10BA15E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FilterForward</a:t>
            </a:r>
            <a:r>
              <a:rPr lang="en-US" dirty="0"/>
              <a:t> at a glance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1E32B8-4FB1-9F47-B16F-16D2F002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15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Google Shape;241;p32">
            <a:extLst>
              <a:ext uri="{FF2B5EF4-FFF2-40B4-BE49-F238E27FC236}">
                <a16:creationId xmlns:a16="http://schemas.microsoft.com/office/drawing/2014/main" id="{B5FD2B45-F760-B849-8012-740EDA036E5C}"/>
              </a:ext>
            </a:extLst>
          </p:cNvPr>
          <p:cNvSpPr txBox="1"/>
          <p:nvPr/>
        </p:nvSpPr>
        <p:spPr>
          <a:xfrm>
            <a:off x="595314" y="5504663"/>
            <a:ext cx="11001373" cy="97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r>
              <a:rPr lang="en-US" sz="2800" dirty="0" err="1">
                <a:latin typeface="Myriad Pro Light SemiCondensed" panose="020B0403030403020204" pitchFamily="34" charset="0"/>
              </a:rPr>
              <a:t>FilterForward</a:t>
            </a:r>
            <a:r>
              <a:rPr lang="en-US" sz="2800" dirty="0">
                <a:latin typeface="Myriad Pro Light SemiCondensed" panose="020B0403030403020204" pitchFamily="34" charset="0"/>
              </a:rPr>
              <a:t> amortizes pixel processing by using a </a:t>
            </a:r>
            <a:r>
              <a:rPr lang="en-US" sz="2800" b="1" i="1" dirty="0">
                <a:latin typeface="Myriad Pro Light SemiCondensed" panose="020B0403030403020204" pitchFamily="34" charset="0"/>
              </a:rPr>
              <a:t>base DNN</a:t>
            </a:r>
            <a:r>
              <a:rPr lang="en-US" sz="2800" dirty="0">
                <a:latin typeface="Myriad Pro Light SemiCondensed" panose="020B0403030403020204" pitchFamily="34" charset="0"/>
              </a:rPr>
              <a:t> to extract features</a:t>
            </a:r>
            <a:endParaRPr lang="en-US" sz="1100" dirty="0"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2710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75C7AC-68E8-2D4E-95F7-6BF4DAB5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2274" y="1689366"/>
            <a:ext cx="10549658" cy="3479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9D297-A58A-EB4C-90D4-B10BA15E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Microclassifiers</a:t>
            </a:r>
            <a:r>
              <a:rPr lang="en-US" dirty="0"/>
              <a:t> are…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1E32B8-4FB1-9F47-B16F-16D2F002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16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97066E-BC88-C54B-9B01-4DFFF793A392}"/>
              </a:ext>
            </a:extLst>
          </p:cNvPr>
          <p:cNvSpPr/>
          <p:nvPr/>
        </p:nvSpPr>
        <p:spPr>
          <a:xfrm>
            <a:off x="6238880" y="1530849"/>
            <a:ext cx="2821969" cy="3973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41;p32">
            <a:extLst>
              <a:ext uri="{FF2B5EF4-FFF2-40B4-BE49-F238E27FC236}">
                <a16:creationId xmlns:a16="http://schemas.microsoft.com/office/drawing/2014/main" id="{15FDBB78-D6A9-D749-9479-39D979513504}"/>
              </a:ext>
            </a:extLst>
          </p:cNvPr>
          <p:cNvSpPr txBox="1"/>
          <p:nvPr/>
        </p:nvSpPr>
        <p:spPr>
          <a:xfrm>
            <a:off x="6502363" y="1688044"/>
            <a:ext cx="5884900" cy="43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r>
              <a:rPr lang="en-US" sz="2800" b="1" i="1" dirty="0"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Small, individually-trainable</a:t>
            </a:r>
            <a:r>
              <a:rPr lang="en-US" sz="2800" dirty="0"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 neural </a:t>
            </a:r>
          </a:p>
          <a:p>
            <a:r>
              <a:rPr lang="en-US" sz="2800" dirty="0"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nets that determine if a frame is relevant</a:t>
            </a:r>
          </a:p>
          <a:p>
            <a:endParaRPr lang="en-US" sz="1400" dirty="0"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  <a:p>
            <a:r>
              <a:rPr lang="en-US" sz="2800" dirty="0"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Scalable: </a:t>
            </a:r>
            <a:r>
              <a:rPr lang="en-US" sz="2800" b="1" i="1" dirty="0"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Shared feature extractor </a:t>
            </a:r>
            <a:r>
              <a:rPr lang="en-US" sz="2800" dirty="0"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amortizes expensive pixel processing</a:t>
            </a:r>
          </a:p>
          <a:p>
            <a:endParaRPr lang="en-US" sz="1400" dirty="0"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  <a:p>
            <a:r>
              <a:rPr lang="en-US" sz="2800" dirty="0"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Sensitive to </a:t>
            </a:r>
            <a:r>
              <a:rPr lang="en-US" sz="2800" b="1" i="1" dirty="0"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fine-grained details </a:t>
            </a:r>
          </a:p>
          <a:p>
            <a:r>
              <a:rPr lang="en-US" sz="2800" dirty="0"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because they process full-resolution </a:t>
            </a:r>
          </a:p>
          <a:p>
            <a:r>
              <a:rPr lang="en-US" sz="2800" dirty="0"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(e.g., 1920x1080) frames and pull </a:t>
            </a:r>
          </a:p>
          <a:p>
            <a:r>
              <a:rPr lang="en-US" sz="2800" dirty="0"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from any intermediate layer</a:t>
            </a:r>
            <a:endParaRPr sz="2800" dirty="0"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293A6A-A06E-4E41-9C85-DDD5EAC0725E}"/>
              </a:ext>
            </a:extLst>
          </p:cNvPr>
          <p:cNvSpPr/>
          <p:nvPr/>
        </p:nvSpPr>
        <p:spPr>
          <a:xfrm>
            <a:off x="-361519" y="2827570"/>
            <a:ext cx="883578" cy="896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85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FD662-9167-8B44-B5B9-6DA7415E91A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940100" y="2491066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EA3B99-53E4-A644-A59E-3C617C80F5F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276530" y="2491066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D20B47-4377-0F4A-A6E2-1E6B620FFC9B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8612960" y="2491066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D8E197-7340-6849-9E25-D38E0297CC56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949390" y="2491066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CE73B92-0BB7-F24E-9AC1-FEA85445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Microclassifier</a:t>
            </a:r>
            <a:r>
              <a:rPr lang="en-US" dirty="0"/>
              <a:t> architectures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DA3E09E-851B-744A-92A6-A0A19A4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17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EF8171-9AC7-7B49-A2DA-4556A647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81" y="2003753"/>
            <a:ext cx="1732668" cy="97462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0EB1BB-CFB7-BF45-A384-116C25C23B93}"/>
              </a:ext>
            </a:extLst>
          </p:cNvPr>
          <p:cNvSpPr/>
          <p:nvPr/>
        </p:nvSpPr>
        <p:spPr>
          <a:xfrm>
            <a:off x="4967085" y="2138818"/>
            <a:ext cx="973015" cy="7044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1x1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Conv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00D5A64-5AD2-AA4D-AB97-BF4B116EE37A}"/>
              </a:ext>
            </a:extLst>
          </p:cNvPr>
          <p:cNvSpPr/>
          <p:nvPr/>
        </p:nvSpPr>
        <p:spPr>
          <a:xfrm>
            <a:off x="6303515" y="2138818"/>
            <a:ext cx="973015" cy="7044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1x1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Conv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8303082-E3D4-584A-AA82-20735A184C78}"/>
              </a:ext>
            </a:extLst>
          </p:cNvPr>
          <p:cNvSpPr/>
          <p:nvPr/>
        </p:nvSpPr>
        <p:spPr>
          <a:xfrm>
            <a:off x="7639945" y="2138818"/>
            <a:ext cx="973015" cy="7044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1x1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Conv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C41C59-43C5-2F42-975A-5A683960BDEA}"/>
              </a:ext>
            </a:extLst>
          </p:cNvPr>
          <p:cNvSpPr/>
          <p:nvPr/>
        </p:nvSpPr>
        <p:spPr>
          <a:xfrm>
            <a:off x="8976375" y="2138818"/>
            <a:ext cx="973015" cy="7044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Max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F55277-966F-6245-AD04-9C233F042951}"/>
              </a:ext>
            </a:extLst>
          </p:cNvPr>
          <p:cNvSpPr/>
          <p:nvPr/>
        </p:nvSpPr>
        <p:spPr>
          <a:xfrm>
            <a:off x="10312805" y="2138818"/>
            <a:ext cx="1321411" cy="7044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Sigmoid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A1F3AEA-5F9E-2348-80FC-F6229A823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24" y="4924159"/>
            <a:ext cx="1732668" cy="97462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F306152-BAFF-B745-A61E-D4ED83F7C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24" y="5076559"/>
            <a:ext cx="1732668" cy="97462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94AE3C1-0FEC-0F40-B793-2AD7C1A4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24" y="5228959"/>
            <a:ext cx="1732668" cy="9746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9F85F6E-6233-F34C-BAD6-9FFDD922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24" y="5381359"/>
            <a:ext cx="1732668" cy="97462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0775F0F-77EA-C14F-BBAD-3E789413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24" y="5533759"/>
            <a:ext cx="1732668" cy="974626"/>
          </a:xfrm>
          <a:prstGeom prst="rect">
            <a:avLst/>
          </a:prstGeom>
        </p:spPr>
      </p:pic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3945EEA1-C27A-0948-ABB0-56E6084F462A}"/>
              </a:ext>
            </a:extLst>
          </p:cNvPr>
          <p:cNvSpPr txBox="1">
            <a:spLocks/>
          </p:cNvSpPr>
          <p:nvPr/>
        </p:nvSpPr>
        <p:spPr bwMode="auto">
          <a:xfrm>
            <a:off x="1179580" y="1587235"/>
            <a:ext cx="10454635" cy="76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08852" tIns="54426" rIns="108852" bIns="54426" numCol="1" anchor="t" anchorCtr="0" compatLnSpc="1">
            <a:prstTxWarp prst="textNoShape">
              <a:avLst/>
            </a:prstTxWarp>
          </a:bodyPr>
          <a:lstStyle>
            <a:lvl1pPr marL="488950" indent="-4889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0450" indent="-4079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</a:defRPr>
            </a:lvl2pPr>
            <a:lvl3pPr marL="1631950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00">
                <a:solidFill>
                  <a:schemeClr val="tx1"/>
                </a:solidFill>
                <a:latin typeface="+mn-lt"/>
              </a:defRPr>
            </a:lvl3pPr>
            <a:lvl4pPr marL="228441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4pPr>
            <a:lvl5pPr marL="293846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kern="0" dirty="0">
                <a:latin typeface="Myriad Pro Light SemiCondensed" panose="020B0403030403020204" pitchFamily="34" charset="0"/>
              </a:rPr>
              <a:t>Full-frame object detector (248M </a:t>
            </a:r>
            <a:r>
              <a:rPr lang="en-US" sz="2400" kern="0" dirty="0" err="1">
                <a:latin typeface="Myriad Pro Light SemiCondensed" panose="020B0403030403020204" pitchFamily="34" charset="0"/>
              </a:rPr>
              <a:t>mult</a:t>
            </a:r>
            <a:r>
              <a:rPr lang="en-US" sz="2400" kern="0" dirty="0">
                <a:latin typeface="Myriad Pro Light SemiCondensed" panose="020B0403030403020204" pitchFamily="34" charset="0"/>
              </a:rPr>
              <a:t>.-adds)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42C57226-A338-F449-A08B-04D9EF6F2111}"/>
              </a:ext>
            </a:extLst>
          </p:cNvPr>
          <p:cNvSpPr txBox="1">
            <a:spLocks/>
          </p:cNvSpPr>
          <p:nvPr/>
        </p:nvSpPr>
        <p:spPr bwMode="auto">
          <a:xfrm>
            <a:off x="1172985" y="3199113"/>
            <a:ext cx="10461229" cy="76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08852" tIns="54426" rIns="108852" bIns="54426" numCol="1" anchor="t" anchorCtr="0" compatLnSpc="1">
            <a:prstTxWarp prst="textNoShape">
              <a:avLst/>
            </a:prstTxWarp>
          </a:bodyPr>
          <a:lstStyle>
            <a:lvl1pPr marL="488950" indent="-4889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0450" indent="-4079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</a:defRPr>
            </a:lvl2pPr>
            <a:lvl3pPr marL="1631950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00">
                <a:solidFill>
                  <a:schemeClr val="tx1"/>
                </a:solidFill>
                <a:latin typeface="+mn-lt"/>
              </a:defRPr>
            </a:lvl3pPr>
            <a:lvl4pPr marL="228441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4pPr>
            <a:lvl5pPr marL="293846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kern="0" dirty="0">
                <a:latin typeface="Myriad Pro Light SemiCondensed" panose="020B0403030403020204" pitchFamily="34" charset="0"/>
              </a:rPr>
              <a:t>Localized binary classifier (69M </a:t>
            </a:r>
            <a:r>
              <a:rPr lang="en-US" sz="2400" kern="0" dirty="0" err="1">
                <a:latin typeface="Myriad Pro Light SemiCondensed" panose="020B0403030403020204" pitchFamily="34" charset="0"/>
              </a:rPr>
              <a:t>mult</a:t>
            </a:r>
            <a:r>
              <a:rPr lang="en-US" sz="2400" kern="0" dirty="0">
                <a:latin typeface="Myriad Pro Light SemiCondensed" panose="020B0403030403020204" pitchFamily="34" charset="0"/>
              </a:rPr>
              <a:t>.-adds)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7D06F8E6-5068-594D-B3B8-6FF2BAB3E831}"/>
              </a:ext>
            </a:extLst>
          </p:cNvPr>
          <p:cNvSpPr txBox="1">
            <a:spLocks/>
          </p:cNvSpPr>
          <p:nvPr/>
        </p:nvSpPr>
        <p:spPr bwMode="auto">
          <a:xfrm>
            <a:off x="1179580" y="4754058"/>
            <a:ext cx="10454633" cy="76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08852" tIns="54426" rIns="108852" bIns="54426" numCol="1" anchor="t" anchorCtr="0" compatLnSpc="1">
            <a:prstTxWarp prst="textNoShape">
              <a:avLst/>
            </a:prstTxWarp>
          </a:bodyPr>
          <a:lstStyle>
            <a:lvl1pPr marL="488950" indent="-4889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0450" indent="-4079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</a:defRPr>
            </a:lvl2pPr>
            <a:lvl3pPr marL="1631950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00">
                <a:solidFill>
                  <a:schemeClr val="tx1"/>
                </a:solidFill>
                <a:latin typeface="+mn-lt"/>
              </a:defRPr>
            </a:lvl3pPr>
            <a:lvl4pPr marL="228441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4pPr>
            <a:lvl5pPr marL="293846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kern="0" dirty="0">
                <a:latin typeface="Myriad Pro Light SemiCondensed" panose="020B0403030403020204" pitchFamily="34" charset="0"/>
              </a:rPr>
              <a:t>Windowed, localized binary classifier (682M </a:t>
            </a:r>
            <a:r>
              <a:rPr lang="en-US" sz="2400" kern="0" dirty="0" err="1">
                <a:latin typeface="Myriad Pro Light SemiCondensed" panose="020B0403030403020204" pitchFamily="34" charset="0"/>
              </a:rPr>
              <a:t>mult</a:t>
            </a:r>
            <a:r>
              <a:rPr lang="en-US" sz="2400" kern="0" dirty="0">
                <a:latin typeface="Myriad Pro Light SemiCondensed" panose="020B0403030403020204" pitchFamily="34" charset="0"/>
              </a:rPr>
              <a:t>.-adds)         </a:t>
            </a:r>
          </a:p>
        </p:txBody>
      </p:sp>
      <p:sp>
        <p:nvSpPr>
          <p:cNvPr id="83" name="Google Shape;117;p19">
            <a:extLst>
              <a:ext uri="{FF2B5EF4-FFF2-40B4-BE49-F238E27FC236}">
                <a16:creationId xmlns:a16="http://schemas.microsoft.com/office/drawing/2014/main" id="{165BC4DF-8916-2A49-9F24-9C8D825AC29D}"/>
              </a:ext>
            </a:extLst>
          </p:cNvPr>
          <p:cNvSpPr/>
          <p:nvPr/>
        </p:nvSpPr>
        <p:spPr>
          <a:xfrm>
            <a:off x="1829758" y="5955804"/>
            <a:ext cx="753361" cy="52106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973AED-2301-7D44-B111-CCE2266312D1}"/>
              </a:ext>
            </a:extLst>
          </p:cNvPr>
          <p:cNvCxnSpPr/>
          <p:nvPr/>
        </p:nvCxnSpPr>
        <p:spPr>
          <a:xfrm>
            <a:off x="2912249" y="2491066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458732E-5783-3544-8F15-5F93A5B46870}"/>
              </a:ext>
            </a:extLst>
          </p:cNvPr>
          <p:cNvSpPr/>
          <p:nvPr/>
        </p:nvSpPr>
        <p:spPr>
          <a:xfrm>
            <a:off x="3275664" y="2138818"/>
            <a:ext cx="1321411" cy="70449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Feature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Extractor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2CDD62-41DF-414B-BC40-393074AB6F17}"/>
              </a:ext>
            </a:extLst>
          </p:cNvPr>
          <p:cNvCxnSpPr/>
          <p:nvPr/>
        </p:nvCxnSpPr>
        <p:spPr>
          <a:xfrm>
            <a:off x="4597075" y="2491066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A531BF-B051-AF46-99DC-3C78F57DEB32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7284954" y="4120441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9F81D815-583D-BF4A-A083-6C02088D6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86" y="3633128"/>
            <a:ext cx="1732668" cy="974626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A0C643C-A425-7546-BB1D-0C5BB85C218E}"/>
              </a:ext>
            </a:extLst>
          </p:cNvPr>
          <p:cNvSpPr/>
          <p:nvPr/>
        </p:nvSpPr>
        <p:spPr>
          <a:xfrm>
            <a:off x="4960490" y="3768193"/>
            <a:ext cx="2309445" cy="7044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Myriad Pro SemiCondensed" panose="020B0503030403020204" pitchFamily="34" charset="0"/>
              </a:rPr>
              <a:t>ConvNet</a:t>
            </a:r>
            <a:endParaRPr lang="en-US" b="1" dirty="0">
              <a:solidFill>
                <a:schemeClr val="tx1"/>
              </a:solidFill>
              <a:latin typeface="Myriad Pro SemiCondensed" panose="020B0503030403020204" pitchFamily="34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CEF5607-14BF-0F49-A8AE-FB1462A6517E}"/>
              </a:ext>
            </a:extLst>
          </p:cNvPr>
          <p:cNvSpPr/>
          <p:nvPr/>
        </p:nvSpPr>
        <p:spPr>
          <a:xfrm>
            <a:off x="7648369" y="3768193"/>
            <a:ext cx="1321411" cy="7044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Sigmoid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1E5466-410C-B048-991C-86FF22066028}"/>
              </a:ext>
            </a:extLst>
          </p:cNvPr>
          <p:cNvCxnSpPr/>
          <p:nvPr/>
        </p:nvCxnSpPr>
        <p:spPr>
          <a:xfrm>
            <a:off x="2905654" y="4120441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1B0BBED-8AB6-FB46-B8EC-0530E94ABAE8}"/>
              </a:ext>
            </a:extLst>
          </p:cNvPr>
          <p:cNvSpPr/>
          <p:nvPr/>
        </p:nvSpPr>
        <p:spPr>
          <a:xfrm>
            <a:off x="3269069" y="3768193"/>
            <a:ext cx="1321411" cy="70449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Feature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Extractor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378A1AB-354E-4845-8342-F8185830C761}"/>
              </a:ext>
            </a:extLst>
          </p:cNvPr>
          <p:cNvCxnSpPr/>
          <p:nvPr/>
        </p:nvCxnSpPr>
        <p:spPr>
          <a:xfrm>
            <a:off x="4590480" y="4120441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117;p19">
            <a:extLst>
              <a:ext uri="{FF2B5EF4-FFF2-40B4-BE49-F238E27FC236}">
                <a16:creationId xmlns:a16="http://schemas.microsoft.com/office/drawing/2014/main" id="{4276FDCB-CDBC-8B46-9069-6BFA29717429}"/>
              </a:ext>
            </a:extLst>
          </p:cNvPr>
          <p:cNvSpPr/>
          <p:nvPr/>
        </p:nvSpPr>
        <p:spPr>
          <a:xfrm>
            <a:off x="1823399" y="4021445"/>
            <a:ext cx="753361" cy="52106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DB4FC6-F26B-704A-833D-C6E4A745BCDF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7284954" y="5668825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14584CEB-711A-9748-A980-E9A9A2B811EF}"/>
              </a:ext>
            </a:extLst>
          </p:cNvPr>
          <p:cNvSpPr/>
          <p:nvPr/>
        </p:nvSpPr>
        <p:spPr>
          <a:xfrm>
            <a:off x="4960490" y="5316577"/>
            <a:ext cx="2309445" cy="7044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Myriad Pro SemiCondensed" panose="020B0503030403020204" pitchFamily="34" charset="0"/>
              </a:rPr>
              <a:t>ConvNet</a:t>
            </a:r>
            <a:endParaRPr lang="en-US" b="1" dirty="0">
              <a:solidFill>
                <a:schemeClr val="tx1"/>
              </a:solidFill>
              <a:latin typeface="Myriad Pro SemiCondensed" panose="020B0503030403020204" pitchFamily="34" charset="0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53BCB54-945B-F749-87F9-59F846ACBEB5}"/>
              </a:ext>
            </a:extLst>
          </p:cNvPr>
          <p:cNvSpPr/>
          <p:nvPr/>
        </p:nvSpPr>
        <p:spPr>
          <a:xfrm>
            <a:off x="7648369" y="5316577"/>
            <a:ext cx="1321411" cy="7044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Sigmoid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A36AF32-AB44-904D-915A-6140D76255D3}"/>
              </a:ext>
            </a:extLst>
          </p:cNvPr>
          <p:cNvCxnSpPr/>
          <p:nvPr/>
        </p:nvCxnSpPr>
        <p:spPr>
          <a:xfrm>
            <a:off x="2905654" y="5668825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1911AF8-8134-804C-BA90-A2ECD8DDB26E}"/>
              </a:ext>
            </a:extLst>
          </p:cNvPr>
          <p:cNvSpPr/>
          <p:nvPr/>
        </p:nvSpPr>
        <p:spPr>
          <a:xfrm>
            <a:off x="3269069" y="5316577"/>
            <a:ext cx="1321411" cy="70449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Feature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Myriad Pro SemiCondensed" panose="020B0503030403020204" pitchFamily="34" charset="0"/>
              </a:rPr>
              <a:t>Extractor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9F7C33D-493F-E442-BA52-FB344EEF54BF}"/>
              </a:ext>
            </a:extLst>
          </p:cNvPr>
          <p:cNvCxnSpPr/>
          <p:nvPr/>
        </p:nvCxnSpPr>
        <p:spPr>
          <a:xfrm>
            <a:off x="4590480" y="5668825"/>
            <a:ext cx="363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8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78" grpId="0"/>
      <p:bldP spid="81" grpId="0"/>
      <p:bldP spid="82" grpId="0"/>
      <p:bldP spid="83" grpId="0" animBg="1"/>
      <p:bldP spid="39" grpId="0" animBg="1"/>
      <p:bldP spid="48" grpId="0" animBg="1"/>
      <p:bldP spid="56" grpId="0" animBg="1"/>
      <p:bldP spid="58" grpId="0" animBg="1"/>
      <p:bldP spid="49" grpId="0" animBg="1"/>
      <p:bldP spid="67" grpId="0" animBg="1"/>
      <p:bldP spid="68" grpId="0" animBg="1"/>
      <p:bldP spid="7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C0201-5119-374D-9491-E8D89B53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50C13-C6F0-5747-BBB7-01CF8C2E6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252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Two real-world camera feeds: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EBF45-9D3A-D946-9B67-FD97D2B9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20" y="2464390"/>
            <a:ext cx="5266304" cy="2185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36A46-F681-A547-9D98-818A02E7F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304" y="2464390"/>
            <a:ext cx="3885728" cy="218572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E69373-A0C4-FB45-8397-016B44905A63}"/>
              </a:ext>
            </a:extLst>
          </p:cNvPr>
          <p:cNvSpPr txBox="1">
            <a:spLocks/>
          </p:cNvSpPr>
          <p:nvPr/>
        </p:nvSpPr>
        <p:spPr bwMode="auto">
          <a:xfrm>
            <a:off x="1790304" y="4650112"/>
            <a:ext cx="3885728" cy="76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08852" tIns="54426" rIns="108852" bIns="54426" numCol="1" anchor="t" anchorCtr="0" compatLnSpc="1">
            <a:prstTxWarp prst="textNoShape">
              <a:avLst/>
            </a:prstTxWarp>
          </a:bodyPr>
          <a:lstStyle>
            <a:lvl1pPr marL="488950" indent="-4889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0450" indent="-4079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</a:defRPr>
            </a:lvl2pPr>
            <a:lvl3pPr marL="1631950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00">
                <a:solidFill>
                  <a:schemeClr val="tx1"/>
                </a:solidFill>
                <a:latin typeface="+mn-lt"/>
              </a:defRPr>
            </a:lvl3pPr>
            <a:lvl4pPr marL="228441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4pPr>
            <a:lvl5pPr marL="293846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kern="0" dirty="0">
                <a:latin typeface="Myriad Pro Light SemiCondensed" panose="020B0403030403020204" pitchFamily="34" charset="0"/>
              </a:rPr>
              <a:t>1920x1080</a:t>
            </a:r>
          </a:p>
          <a:p>
            <a:pPr marL="0" indent="0" algn="ctr">
              <a:buNone/>
            </a:pPr>
            <a:r>
              <a:rPr lang="en-US" sz="2400" kern="0" dirty="0">
                <a:latin typeface="Myriad Pro Light SemiCondensed" panose="020B0403030403020204" pitchFamily="34" charset="0"/>
              </a:rPr>
              <a:t>Pedestrians in the crosswalks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DC23C2-50FB-F149-B8B1-BC59DF1023BE}"/>
              </a:ext>
            </a:extLst>
          </p:cNvPr>
          <p:cNvSpPr txBox="1">
            <a:spLocks/>
          </p:cNvSpPr>
          <p:nvPr/>
        </p:nvSpPr>
        <p:spPr bwMode="auto">
          <a:xfrm>
            <a:off x="5976220" y="4650112"/>
            <a:ext cx="5266304" cy="76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08852" tIns="54426" rIns="108852" bIns="54426" numCol="1" anchor="t" anchorCtr="0" compatLnSpc="1">
            <a:prstTxWarp prst="textNoShape">
              <a:avLst/>
            </a:prstTxWarp>
          </a:bodyPr>
          <a:lstStyle>
            <a:lvl1pPr marL="488950" indent="-4889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0450" indent="-4079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</a:defRPr>
            </a:lvl2pPr>
            <a:lvl3pPr marL="1631950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00">
                <a:solidFill>
                  <a:schemeClr val="tx1"/>
                </a:solidFill>
                <a:latin typeface="+mn-lt"/>
              </a:defRPr>
            </a:lvl3pPr>
            <a:lvl4pPr marL="228441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4pPr>
            <a:lvl5pPr marL="293846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kern="0" dirty="0">
                <a:latin typeface="Myriad Pro Light SemiCondensed" panose="020B0403030403020204" pitchFamily="34" charset="0"/>
              </a:rPr>
              <a:t>2048x850</a:t>
            </a:r>
          </a:p>
          <a:p>
            <a:pPr marL="0" indent="0" algn="ctr">
              <a:buNone/>
            </a:pPr>
            <a:r>
              <a:rPr lang="en-US" sz="2400" kern="0" dirty="0">
                <a:latin typeface="Myriad Pro Light SemiCondensed" panose="020B0403030403020204" pitchFamily="34" charset="0"/>
              </a:rPr>
              <a:t>People wearing red clothes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6239BF-8D3C-C34E-86D3-EB1B435A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18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8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0C3F-520F-CF4B-B08B-65E1E55F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C7D6D-FDE4-ED40-8329-E0AD51630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90" y="1825625"/>
            <a:ext cx="11435335" cy="503237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i="1" dirty="0"/>
          </a:p>
          <a:p>
            <a:pPr marL="0" indent="0">
              <a:lnSpc>
                <a:spcPct val="100000"/>
              </a:lnSpc>
              <a:buNone/>
            </a:pPr>
            <a:endParaRPr lang="en-US" b="1" i="1" dirty="0"/>
          </a:p>
          <a:p>
            <a:pPr marL="457200" lvl="1" indent="0">
              <a:lnSpc>
                <a:spcPct val="100000"/>
              </a:lnSpc>
              <a:buNone/>
            </a:pPr>
            <a:endParaRPr lang="en-US" b="1" i="1" dirty="0">
              <a:cs typeface="Arial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b="1" i="1" dirty="0">
              <a:cs typeface="Arial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b="1" i="1" dirty="0">
              <a:cs typeface="Arial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i="1" dirty="0">
              <a:cs typeface="Arial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00" i="1" dirty="0">
              <a:cs typeface="Arial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i="1" dirty="0">
                <a:cs typeface="Arial"/>
              </a:rPr>
              <a:t>Compare to: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cs typeface="Arial"/>
              </a:rPr>
              <a:t>      Compress the whole stream using H.264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i="1" dirty="0">
                <a:cs typeface="Arial"/>
              </a:rPr>
              <a:t>       </a:t>
            </a:r>
            <a:r>
              <a:rPr lang="en-US" i="1" dirty="0" err="1">
                <a:cs typeface="Arial"/>
              </a:rPr>
              <a:t>NoScope</a:t>
            </a:r>
            <a:r>
              <a:rPr lang="en-US" dirty="0">
                <a:cs typeface="Arial"/>
              </a:rPr>
              <a:t>-style pixel-based classifiers (</a:t>
            </a:r>
            <a:r>
              <a:rPr lang="en-US" i="1" dirty="0">
                <a:cs typeface="Arial"/>
              </a:rPr>
              <a:t>discrete classifiers</a:t>
            </a:r>
            <a:r>
              <a:rPr lang="en-US" dirty="0">
                <a:cs typeface="Arial"/>
              </a:rPr>
              <a:t>) [Kang et al., 2017]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F751BBD-65B6-A94B-87B7-C6D05D13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19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D971A-7C7A-1646-B7D3-CD9F769A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13" y="1615380"/>
            <a:ext cx="4396427" cy="3147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73399-C86C-8F40-9D37-1C4E5B7E2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176" y="1616205"/>
            <a:ext cx="4810376" cy="3147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81E142-13BA-EE41-9521-C8D22126CFB8}"/>
              </a:ext>
            </a:extLst>
          </p:cNvPr>
          <p:cNvSpPr txBox="1"/>
          <p:nvPr/>
        </p:nvSpPr>
        <p:spPr>
          <a:xfrm>
            <a:off x="3411664" y="2300865"/>
            <a:ext cx="1048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atin typeface="Myriad Pro Semibold" panose="020B0503030403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5DF56-4D69-FD45-B590-5A420132B500}"/>
              </a:ext>
            </a:extLst>
          </p:cNvPr>
          <p:cNvSpPr txBox="1"/>
          <p:nvPr/>
        </p:nvSpPr>
        <p:spPr>
          <a:xfrm>
            <a:off x="8321232" y="2300865"/>
            <a:ext cx="1048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atin typeface="Myriad Pro Semibold" panose="020B0503030403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BBA36-47AA-0449-9D29-9E1C36467354}"/>
              </a:ext>
            </a:extLst>
          </p:cNvPr>
          <p:cNvSpPr txBox="1"/>
          <p:nvPr/>
        </p:nvSpPr>
        <p:spPr>
          <a:xfrm>
            <a:off x="2300288" y="1872237"/>
            <a:ext cx="328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Myriad Pro Bold SemiCondensed" panose="020B0503030403020204" pitchFamily="34" charset="0"/>
              </a:rPr>
              <a:t>Bandwidth savings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DBDCF-4C70-CF40-AF17-C822FDDE7A4A}"/>
              </a:ext>
            </a:extLst>
          </p:cNvPr>
          <p:cNvSpPr txBox="1"/>
          <p:nvPr/>
        </p:nvSpPr>
        <p:spPr>
          <a:xfrm>
            <a:off x="7015163" y="1872237"/>
            <a:ext cx="358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Myriad Pro Bold SemiCondensed" panose="020B0503030403020204" pitchFamily="34" charset="0"/>
              </a:rPr>
              <a:t>Throughput scalability</a:t>
            </a:r>
          </a:p>
        </p:txBody>
      </p:sp>
    </p:spTree>
    <p:extLst>
      <p:ext uri="{BB962C8B-B14F-4D97-AF65-F5344CB8AC3E}">
        <p14:creationId xmlns:p14="http://schemas.microsoft.com/office/powerpoint/2010/main" val="396138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B592-9DA1-794D-B518-3DE16005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smart cities, cameras are ubiquitous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DB5D3-A7BA-B649-ACB0-3ED00D2C2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594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More </a:t>
            </a:r>
            <a:r>
              <a:rPr lang="en-US" b="1" i="1" dirty="0"/>
              <a:t>deployments</a:t>
            </a:r>
            <a:r>
              <a:rPr lang="en-US" dirty="0"/>
              <a:t>, and importantly, more </a:t>
            </a:r>
            <a:r>
              <a:rPr lang="en-US" b="1" i="1" dirty="0"/>
              <a:t>applications</a:t>
            </a:r>
          </a:p>
        </p:txBody>
      </p:sp>
      <p:pic>
        <p:nvPicPr>
          <p:cNvPr id="12" name="Google Shape;72;p15" descr="camerashangzhou.png">
            <a:extLst>
              <a:ext uri="{FF2B5EF4-FFF2-40B4-BE49-F238E27FC236}">
                <a16:creationId xmlns:a16="http://schemas.microsoft.com/office/drawing/2014/main" id="{C658C99D-571B-194E-99F2-B94035F506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182" y="2624493"/>
            <a:ext cx="3389378" cy="22596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3;p15">
            <a:extLst>
              <a:ext uri="{FF2B5EF4-FFF2-40B4-BE49-F238E27FC236}">
                <a16:creationId xmlns:a16="http://schemas.microsoft.com/office/drawing/2014/main" id="{3E185A20-5921-9540-B7DD-B2202186AC74}"/>
              </a:ext>
            </a:extLst>
          </p:cNvPr>
          <p:cNvSpPr txBox="1"/>
          <p:nvPr/>
        </p:nvSpPr>
        <p:spPr>
          <a:xfrm>
            <a:off x="837183" y="5103418"/>
            <a:ext cx="3389378" cy="82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Cameras in Hangzhou,</a:t>
            </a:r>
          </a:p>
          <a:p>
            <a:pPr algn="ctr"/>
            <a:r>
              <a:rPr lang="en" sz="28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Zhejiang Province, China</a:t>
            </a:r>
            <a:endParaRPr sz="2800" dirty="0">
              <a:solidFill>
                <a:schemeClr val="dk1"/>
              </a:solidFill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F2C7389-B8D6-5F4C-AB14-83A28CC37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2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94A8D-9F87-D248-99FC-29026BD7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055" y="2842376"/>
            <a:ext cx="2736828" cy="1823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25DB81-5C78-7D43-B344-7C40B9177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042" y="2699818"/>
            <a:ext cx="2811939" cy="2108954"/>
          </a:xfrm>
          <a:prstGeom prst="rect">
            <a:avLst/>
          </a:prstGeom>
        </p:spPr>
      </p:pic>
      <p:sp>
        <p:nvSpPr>
          <p:cNvPr id="15" name="Google Shape;73;p15">
            <a:extLst>
              <a:ext uri="{FF2B5EF4-FFF2-40B4-BE49-F238E27FC236}">
                <a16:creationId xmlns:a16="http://schemas.microsoft.com/office/drawing/2014/main" id="{533B2555-6E2B-0A4A-8A19-7C42A0B372C5}"/>
              </a:ext>
            </a:extLst>
          </p:cNvPr>
          <p:cNvSpPr txBox="1"/>
          <p:nvPr/>
        </p:nvSpPr>
        <p:spPr>
          <a:xfrm>
            <a:off x="5297055" y="5103417"/>
            <a:ext cx="5877926" cy="82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Traffic monitoring, pedestrian</a:t>
            </a:r>
          </a:p>
          <a:p>
            <a:pPr algn="ctr"/>
            <a:r>
              <a:rPr lang="en" sz="2800" dirty="0">
                <a:solidFill>
                  <a:schemeClr val="dk1"/>
                </a:solidFill>
                <a:latin typeface="Myriad Pro Light SemiCondensed" panose="020B0403030403020204" pitchFamily="34" charset="0"/>
                <a:ea typeface="Helvetica Neue"/>
                <a:cs typeface="Helvetica Neue"/>
                <a:sym typeface="Helvetica Neue"/>
              </a:rPr>
              <a:t>tracking, event detection, etc.</a:t>
            </a:r>
            <a:endParaRPr sz="2800" dirty="0">
              <a:solidFill>
                <a:schemeClr val="dk1"/>
              </a:solidFill>
              <a:latin typeface="Myriad Pro Light SemiCondensed" panose="020B0403030403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85308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5F5040-810F-F740-9AE7-14658DC1F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32" y="1681229"/>
            <a:ext cx="9963092" cy="4741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CAEF8-90D8-564E-8F70-27B6A86C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 saves bandwidth without sacrificing accuracy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4941F1D-183E-CC4E-904C-5FF5CD079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20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8A51A-0BC6-F344-B55F-082ADA2825DD}"/>
              </a:ext>
            </a:extLst>
          </p:cNvPr>
          <p:cNvSpPr txBox="1"/>
          <p:nvPr/>
        </p:nvSpPr>
        <p:spPr>
          <a:xfrm>
            <a:off x="1089632" y="2291304"/>
            <a:ext cx="642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 Light SemiCondensed" panose="020B0403030403020204" pitchFamily="34" charset="0"/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B101F2-4481-ED4B-B89A-9767AD39E5CE}"/>
              </a:ext>
            </a:extLst>
          </p:cNvPr>
          <p:cNvSpPr txBox="1"/>
          <p:nvPr/>
        </p:nvSpPr>
        <p:spPr>
          <a:xfrm>
            <a:off x="59895" y="6375105"/>
            <a:ext cx="3171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 Light SemiCondensed" panose="020B0403030403020204" pitchFamily="34" charset="0"/>
              </a:rPr>
              <a:t>*[Lee et al., </a:t>
            </a:r>
            <a:r>
              <a:rPr lang="en-US" sz="2400" dirty="0" err="1">
                <a:latin typeface="Myriad Pro Light SemiCondensed" panose="020B0403030403020204" pitchFamily="34" charset="0"/>
              </a:rPr>
              <a:t>SysML</a:t>
            </a:r>
            <a:r>
              <a:rPr lang="en-US" sz="2400" dirty="0">
                <a:latin typeface="Myriad Pro Light SemiCondensed" panose="020B0403030403020204" pitchFamily="34" charset="0"/>
              </a:rPr>
              <a:t> 2018]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4EA1D-A5FD-4F44-9C1F-89672C3D5CE5}"/>
              </a:ext>
            </a:extLst>
          </p:cNvPr>
          <p:cNvSpPr txBox="1"/>
          <p:nvPr/>
        </p:nvSpPr>
        <p:spPr>
          <a:xfrm>
            <a:off x="4294812" y="2504145"/>
            <a:ext cx="1825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Myriad Pro Bold SemiCondensed" panose="020B0503030403020204" pitchFamily="34" charset="0"/>
              </a:rPr>
              <a:t>6x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5D1A21-CF7A-7045-AAC5-A702281C6E0E}"/>
              </a:ext>
            </a:extLst>
          </p:cNvPr>
          <p:cNvCxnSpPr>
            <a:cxnSpLocks/>
          </p:cNvCxnSpPr>
          <p:nvPr/>
        </p:nvCxnSpPr>
        <p:spPr>
          <a:xfrm>
            <a:off x="4282619" y="3007464"/>
            <a:ext cx="1825573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40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FF9996-1FDC-6947-8020-C4C49B77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99" y="1681229"/>
            <a:ext cx="9332558" cy="4741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CAEF8-90D8-564E-8F70-27B6A86C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Microclassifiers</a:t>
            </a:r>
            <a:r>
              <a:rPr lang="en-US" dirty="0"/>
              <a:t> are accurate yet lightweight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8D90791-8300-184F-8B10-92A005FC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21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8E24E9-3A3B-554F-B9E2-C07DA36E7654}"/>
              </a:ext>
            </a:extLst>
          </p:cNvPr>
          <p:cNvCxnSpPr>
            <a:cxnSpLocks/>
          </p:cNvCxnSpPr>
          <p:nvPr/>
        </p:nvCxnSpPr>
        <p:spPr>
          <a:xfrm>
            <a:off x="3401568" y="2715025"/>
            <a:ext cx="4896643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9CA011-EEDC-D348-A840-E98F7E2151BB}"/>
              </a:ext>
            </a:extLst>
          </p:cNvPr>
          <p:cNvSpPr txBox="1"/>
          <p:nvPr/>
        </p:nvSpPr>
        <p:spPr>
          <a:xfrm>
            <a:off x="3401567" y="2728395"/>
            <a:ext cx="489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Myriad Pro Bold SemiCondensed" panose="020B0503030403020204" pitchFamily="34" charset="0"/>
              </a:rPr>
              <a:t>11x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50079-18F8-DB40-9D2C-2E5E3C339EB5}"/>
              </a:ext>
            </a:extLst>
          </p:cNvPr>
          <p:cNvSpPr txBox="1"/>
          <p:nvPr/>
        </p:nvSpPr>
        <p:spPr>
          <a:xfrm>
            <a:off x="1390611" y="2148431"/>
            <a:ext cx="642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 Light SemiCondensed" panose="020B0403030403020204" pitchFamily="34" charset="0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93E73-5FF9-7946-B365-178099F42089}"/>
              </a:ext>
            </a:extLst>
          </p:cNvPr>
          <p:cNvSpPr txBox="1"/>
          <p:nvPr/>
        </p:nvSpPr>
        <p:spPr>
          <a:xfrm>
            <a:off x="59895" y="6375105"/>
            <a:ext cx="3171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 Light SemiCondensed" panose="020B0403030403020204" pitchFamily="34" charset="0"/>
              </a:rPr>
              <a:t>*[Lee et al., </a:t>
            </a:r>
            <a:r>
              <a:rPr lang="en-US" sz="2400" dirty="0" err="1">
                <a:latin typeface="Myriad Pro Light SemiCondensed" panose="020B0403030403020204" pitchFamily="34" charset="0"/>
              </a:rPr>
              <a:t>SysML</a:t>
            </a:r>
            <a:r>
              <a:rPr lang="en-US" sz="2400" dirty="0">
                <a:latin typeface="Myriad Pro Light SemiCondensed" panose="020B0403030403020204" pitchFamily="34" charset="0"/>
              </a:rPr>
              <a:t> 2018]</a:t>
            </a:r>
          </a:p>
        </p:txBody>
      </p:sp>
    </p:spTree>
    <p:extLst>
      <p:ext uri="{BB962C8B-B14F-4D97-AF65-F5344CB8AC3E}">
        <p14:creationId xmlns:p14="http://schemas.microsoft.com/office/powerpoint/2010/main" val="93633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AEF8-90D8-564E-8F70-27B6A86C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FilterForward</a:t>
            </a:r>
            <a:r>
              <a:rPr lang="en-US" dirty="0"/>
              <a:t> scales to many applications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440C5-A457-3149-B1DF-BBC56DE0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60" y="1633950"/>
            <a:ext cx="9630880" cy="449441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72DC1B-AE41-2849-8F45-FD0741EB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22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Google Shape;241;p32">
            <a:extLst>
              <a:ext uri="{FF2B5EF4-FFF2-40B4-BE49-F238E27FC236}">
                <a16:creationId xmlns:a16="http://schemas.microsoft.com/office/drawing/2014/main" id="{311C880C-706D-DC4F-BBDA-9555698D2F60}"/>
              </a:ext>
            </a:extLst>
          </p:cNvPr>
          <p:cNvSpPr txBox="1"/>
          <p:nvPr/>
        </p:nvSpPr>
        <p:spPr>
          <a:xfrm>
            <a:off x="595314" y="6235729"/>
            <a:ext cx="11001373" cy="60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r>
              <a:rPr lang="en-US" sz="2000" dirty="0">
                <a:latin typeface="Myriad Pro Light SemiCondensed" panose="020B0403030403020204" pitchFamily="34" charset="0"/>
              </a:rPr>
              <a:t>(4-core Intel CPU similar to actual deployments)</a:t>
            </a:r>
          </a:p>
        </p:txBody>
      </p:sp>
    </p:spTree>
    <p:extLst>
      <p:ext uri="{BB962C8B-B14F-4D97-AF65-F5344CB8AC3E}">
        <p14:creationId xmlns:p14="http://schemas.microsoft.com/office/powerpoint/2010/main" val="384708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AEF8-90D8-564E-8F70-27B6A86C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FilterForward</a:t>
            </a:r>
            <a:r>
              <a:rPr lang="en-US" dirty="0"/>
              <a:t> scales to many applications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440C5-A457-3149-B1DF-BBC56DE0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60" y="1633950"/>
            <a:ext cx="9630880" cy="449441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72DC1B-AE41-2849-8F45-FD0741EB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23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Google Shape;241;p32">
            <a:extLst>
              <a:ext uri="{FF2B5EF4-FFF2-40B4-BE49-F238E27FC236}">
                <a16:creationId xmlns:a16="http://schemas.microsoft.com/office/drawing/2014/main" id="{311C880C-706D-DC4F-BBDA-9555698D2F60}"/>
              </a:ext>
            </a:extLst>
          </p:cNvPr>
          <p:cNvSpPr txBox="1"/>
          <p:nvPr/>
        </p:nvSpPr>
        <p:spPr>
          <a:xfrm>
            <a:off x="595314" y="6235729"/>
            <a:ext cx="11001373" cy="60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r>
              <a:rPr lang="en-US" sz="2000" dirty="0">
                <a:latin typeface="Myriad Pro Light SemiCondensed" panose="020B0403030403020204" pitchFamily="34" charset="0"/>
              </a:rPr>
              <a:t>(4-core Intel CPU similar to actual deployments)</a:t>
            </a:r>
          </a:p>
        </p:txBody>
      </p:sp>
    </p:spTree>
    <p:extLst>
      <p:ext uri="{BB962C8B-B14F-4D97-AF65-F5344CB8AC3E}">
        <p14:creationId xmlns:p14="http://schemas.microsoft.com/office/powerpoint/2010/main" val="2328785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AEF8-90D8-564E-8F70-27B6A86C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FilterForward</a:t>
            </a:r>
            <a:r>
              <a:rPr lang="en-US" dirty="0"/>
              <a:t> scales to many applications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440C5-A457-3149-B1DF-BBC56DE0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60" y="1633950"/>
            <a:ext cx="9630880" cy="449441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72DC1B-AE41-2849-8F45-FD0741EB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24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Google Shape;241;p32">
            <a:extLst>
              <a:ext uri="{FF2B5EF4-FFF2-40B4-BE49-F238E27FC236}">
                <a16:creationId xmlns:a16="http://schemas.microsoft.com/office/drawing/2014/main" id="{311C880C-706D-DC4F-BBDA-9555698D2F60}"/>
              </a:ext>
            </a:extLst>
          </p:cNvPr>
          <p:cNvSpPr txBox="1"/>
          <p:nvPr/>
        </p:nvSpPr>
        <p:spPr>
          <a:xfrm>
            <a:off x="595314" y="6235729"/>
            <a:ext cx="11001373" cy="60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r>
              <a:rPr lang="en-US" sz="2000" dirty="0">
                <a:latin typeface="Myriad Pro Light SemiCondensed" panose="020B0403030403020204" pitchFamily="34" charset="0"/>
              </a:rPr>
              <a:t>(4-core Intel CPU similar to actual deployments)</a:t>
            </a:r>
          </a:p>
        </p:txBody>
      </p:sp>
    </p:spTree>
    <p:extLst>
      <p:ext uri="{BB962C8B-B14F-4D97-AF65-F5344CB8AC3E}">
        <p14:creationId xmlns:p14="http://schemas.microsoft.com/office/powerpoint/2010/main" val="1435540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AEF8-90D8-564E-8F70-27B6A86C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FilterForward</a:t>
            </a:r>
            <a:r>
              <a:rPr lang="en-US" dirty="0"/>
              <a:t> scales to many applications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440C5-A457-3149-B1DF-BBC56DE0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60" y="1633950"/>
            <a:ext cx="9630880" cy="449441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72DC1B-AE41-2849-8F45-FD0741EB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25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Google Shape;241;p32">
            <a:extLst>
              <a:ext uri="{FF2B5EF4-FFF2-40B4-BE49-F238E27FC236}">
                <a16:creationId xmlns:a16="http://schemas.microsoft.com/office/drawing/2014/main" id="{311C880C-706D-DC4F-BBDA-9555698D2F60}"/>
              </a:ext>
            </a:extLst>
          </p:cNvPr>
          <p:cNvSpPr txBox="1"/>
          <p:nvPr/>
        </p:nvSpPr>
        <p:spPr>
          <a:xfrm>
            <a:off x="595314" y="6235729"/>
            <a:ext cx="11001373" cy="60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r>
              <a:rPr lang="en-US" sz="2000" dirty="0">
                <a:latin typeface="Myriad Pro Light SemiCondensed" panose="020B0403030403020204" pitchFamily="34" charset="0"/>
              </a:rPr>
              <a:t>(4-core Intel CPU similar to actual deployments)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74567F-7FD3-8A4E-9763-17F01B2F34CD}"/>
              </a:ext>
            </a:extLst>
          </p:cNvPr>
          <p:cNvCxnSpPr>
            <a:cxnSpLocks/>
          </p:cNvCxnSpPr>
          <p:nvPr/>
        </p:nvCxnSpPr>
        <p:spPr>
          <a:xfrm flipV="1">
            <a:off x="5545378" y="4501116"/>
            <a:ext cx="0" cy="43118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26E0B0-4AC3-884B-9C0D-0718796FEAAD}"/>
              </a:ext>
            </a:extLst>
          </p:cNvPr>
          <p:cNvSpPr txBox="1"/>
          <p:nvPr/>
        </p:nvSpPr>
        <p:spPr>
          <a:xfrm>
            <a:off x="5552467" y="4490539"/>
            <a:ext cx="65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Myriad Pro Bold SemiCondensed" panose="020B0503030403020204" pitchFamily="34" charset="0"/>
              </a:rPr>
              <a:t>4x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5E408-5135-AF46-8969-E977B800BDF0}"/>
              </a:ext>
            </a:extLst>
          </p:cNvPr>
          <p:cNvSpPr txBox="1"/>
          <p:nvPr/>
        </p:nvSpPr>
        <p:spPr>
          <a:xfrm>
            <a:off x="2849526" y="2728395"/>
            <a:ext cx="3159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Myriad Pro Bold SemiCondensed" panose="020B0503030403020204" pitchFamily="34" charset="0"/>
              </a:rPr>
              <a:t>Amortization point:</a:t>
            </a:r>
          </a:p>
          <a:p>
            <a:pPr algn="ctr"/>
            <a:r>
              <a:rPr lang="en-US" sz="2800" b="1" i="1" dirty="0">
                <a:latin typeface="Myriad Pro Bold SemiCondensed" panose="020B0503030403020204" pitchFamily="34" charset="0"/>
              </a:rPr>
              <a:t>4 classifiers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01222-593D-8942-8D83-CF75B6C98D92}"/>
              </a:ext>
            </a:extLst>
          </p:cNvPr>
          <p:cNvCxnSpPr>
            <a:cxnSpLocks/>
          </p:cNvCxnSpPr>
          <p:nvPr/>
        </p:nvCxnSpPr>
        <p:spPr>
          <a:xfrm flipH="1">
            <a:off x="2849526" y="3550163"/>
            <a:ext cx="666307" cy="5043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03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D11F-3791-574F-8291-ACD4024F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5155-3525-5E49-9E6F-0BB140D59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95000" cy="55098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3399"/>
              </a:buClr>
              <a:buSzPts val="2200"/>
              <a:buNone/>
            </a:pPr>
            <a:r>
              <a:rPr lang="en-US" b="1" i="1" dirty="0" err="1"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FilterForward</a:t>
            </a:r>
            <a:r>
              <a:rPr lang="en-US" b="1" i="1" dirty="0"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: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 </a:t>
            </a:r>
            <a:r>
              <a:rPr lang="en-US" dirty="0"/>
              <a:t>A new system for efficient video filtering on the edge</a:t>
            </a:r>
            <a:endParaRPr lang="en-US" dirty="0"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Clr>
                <a:srgbClr val="000000"/>
              </a:buClr>
              <a:buSzPts val="2200"/>
              <a:buNone/>
            </a:pP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      Uses 6x less bandwidth than compression</a:t>
            </a:r>
          </a:p>
          <a:p>
            <a:pPr marL="0" indent="0">
              <a:lnSpc>
                <a:spcPct val="100000"/>
              </a:lnSpc>
              <a:spcBef>
                <a:spcPts val="533"/>
              </a:spcBef>
              <a:buClr>
                <a:srgbClr val="000000"/>
              </a:buClr>
              <a:buSzPts val="2200"/>
              <a:buNone/>
            </a:pP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      With 20 classifiers, 4x higher frame throughput than existing techniques</a:t>
            </a:r>
          </a:p>
          <a:p>
            <a:pPr marL="0" indent="0">
              <a:lnSpc>
                <a:spcPct val="100000"/>
              </a:lnSpc>
              <a:spcBef>
                <a:spcPts val="533"/>
              </a:spcBef>
              <a:buClr>
                <a:srgbClr val="000000"/>
              </a:buClr>
              <a:buSzPts val="2200"/>
              <a:buNone/>
            </a:pPr>
            <a:endParaRPr lang="en-US" sz="1400" dirty="0"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Clr>
                <a:srgbClr val="000000"/>
              </a:buClr>
              <a:buSzPts val="2200"/>
              <a:buNone/>
            </a:pPr>
            <a:r>
              <a:rPr lang="en-US" b="1" i="1" dirty="0" err="1"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Microclassifiers</a:t>
            </a:r>
            <a:r>
              <a:rPr lang="en-US" b="1" i="1" dirty="0"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: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 </a:t>
            </a:r>
            <a:r>
              <a:rPr lang="en-US" dirty="0">
                <a:sym typeface="Helvetica Neue"/>
              </a:rPr>
              <a:t>C</a:t>
            </a:r>
            <a:r>
              <a:rPr lang="en-US" dirty="0"/>
              <a:t>heap but accurate application-specific NN filters</a:t>
            </a:r>
            <a:endParaRPr lang="en-US" dirty="0"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Clr>
                <a:srgbClr val="000000"/>
              </a:buClr>
              <a:buSzPts val="2200"/>
              <a:buNone/>
            </a:pP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      As accurate as pixel-level classifiers with 11x lower marginal cost</a:t>
            </a:r>
          </a:p>
          <a:p>
            <a:pPr marL="0" indent="0">
              <a:lnSpc>
                <a:spcPct val="100000"/>
              </a:lnSpc>
              <a:spcBef>
                <a:spcPts val="533"/>
              </a:spcBef>
              <a:buClr>
                <a:srgbClr val="000000"/>
              </a:buClr>
              <a:buSzPts val="2200"/>
              <a:buNone/>
            </a:pPr>
            <a:endParaRPr lang="en-US" sz="1400" dirty="0"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Clr>
                <a:srgbClr val="000000"/>
              </a:buClr>
              <a:buSzPts val="2200"/>
              <a:buNone/>
            </a:pPr>
            <a:r>
              <a:rPr lang="en-US" b="1" i="1" dirty="0"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Visit us at the poster session, and online at </a:t>
            </a:r>
            <a:r>
              <a:rPr lang="en-US" b="1" i="1" dirty="0" err="1">
                <a:solidFill>
                  <a:srgbClr val="204E91"/>
                </a:solidFill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github.com</a:t>
            </a:r>
            <a:r>
              <a:rPr lang="en-US" b="1" i="1" dirty="0">
                <a:solidFill>
                  <a:srgbClr val="204E91"/>
                </a:solidFill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/</a:t>
            </a:r>
            <a:r>
              <a:rPr lang="en-US" b="1" i="1" dirty="0" err="1">
                <a:solidFill>
                  <a:srgbClr val="204E91"/>
                </a:solidFill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viscloud</a:t>
            </a:r>
            <a:r>
              <a:rPr lang="en-US" b="1" i="1" dirty="0">
                <a:solidFill>
                  <a:srgbClr val="204E91"/>
                </a:solidFill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/</a:t>
            </a:r>
            <a:r>
              <a:rPr lang="en-US" b="1" i="1" dirty="0" err="1">
                <a:solidFill>
                  <a:srgbClr val="204E91"/>
                </a:solidFill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filterforward</a:t>
            </a:r>
            <a:endParaRPr lang="en-US" b="1" i="1" dirty="0">
              <a:solidFill>
                <a:srgbClr val="204E91"/>
              </a:solidFill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Clr>
                <a:srgbClr val="000000"/>
              </a:buClr>
              <a:buSzPts val="2200"/>
              <a:buNone/>
            </a:pPr>
            <a:endParaRPr lang="en-US" sz="1400" b="1" i="1" dirty="0">
              <a:solidFill>
                <a:srgbClr val="204E91"/>
              </a:solidFill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  <a:p>
            <a:pPr marL="0" indent="0" algn="ctr">
              <a:lnSpc>
                <a:spcPct val="100000"/>
              </a:lnSpc>
              <a:spcBef>
                <a:spcPts val="533"/>
              </a:spcBef>
              <a:buClr>
                <a:srgbClr val="000000"/>
              </a:buClr>
              <a:buSzPts val="2200"/>
              <a:buNone/>
            </a:pPr>
            <a:r>
              <a:rPr lang="en-US" sz="3600" b="1" dirty="0"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Thank you!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2C4A124-C3B8-0748-8C4D-EC39FF09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26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B3C1-DB9F-9547-BE67-E467EB6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A0540-2390-C742-ABCC-152F050A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665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Bandwidth </a:t>
            </a:r>
            <a:r>
              <a:rPr lang="en-US" b="1" i="1" dirty="0"/>
              <a:t>challenges</a:t>
            </a:r>
            <a:r>
              <a:rPr lang="en-US" dirty="0"/>
              <a:t> in edge-to-cloud camera deployments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Introduce </a:t>
            </a:r>
            <a:r>
              <a:rPr lang="en-US" b="1" i="1" dirty="0" err="1"/>
              <a:t>FilterForward</a:t>
            </a:r>
            <a:r>
              <a:rPr lang="en-US" dirty="0"/>
              <a:t>, a new system for efficient video filtering on the edge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Discuss </a:t>
            </a:r>
            <a:r>
              <a:rPr lang="en-US" b="1" i="1" dirty="0" err="1"/>
              <a:t>microclassifiers</a:t>
            </a:r>
            <a:r>
              <a:rPr lang="en-US" dirty="0"/>
              <a:t>, cheap but accurate application-specific NN filters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BEDAF1-B66F-AB41-9262-450623D0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3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97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FE87-0873-6548-A728-6D3F460A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6241" cy="1325563"/>
          </a:xfrm>
        </p:spPr>
        <p:txBody>
          <a:bodyPr/>
          <a:lstStyle/>
          <a:p>
            <a:r>
              <a:rPr lang="en-US" dirty="0"/>
              <a:t>Bandwidth is limited</a:t>
            </a:r>
          </a:p>
        </p:txBody>
      </p:sp>
      <p:pic>
        <p:nvPicPr>
          <p:cNvPr id="4" name="Google Shape;82;p16">
            <a:extLst>
              <a:ext uri="{FF2B5EF4-FFF2-40B4-BE49-F238E27FC236}">
                <a16:creationId xmlns:a16="http://schemas.microsoft.com/office/drawing/2014/main" id="{6D86BA62-FCF8-EE40-A2A2-528D9132FA55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08679" y="1715860"/>
            <a:ext cx="9974642" cy="3929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AC7546-02F7-374B-8B5D-36E455888EDF}"/>
              </a:ext>
            </a:extLst>
          </p:cNvPr>
          <p:cNvSpPr txBox="1"/>
          <p:nvPr/>
        </p:nvSpPr>
        <p:spPr>
          <a:xfrm>
            <a:off x="2192092" y="5410812"/>
            <a:ext cx="2358887" cy="10479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dirty="0">
                <a:latin typeface="Myriad Pro Light SemiCondensed" panose="020B0403030403020204" pitchFamily="34" charset="0"/>
              </a:rPr>
              <a:t>high bandwidth</a:t>
            </a:r>
          </a:p>
          <a:p>
            <a:pPr algn="ctr">
              <a:lnSpc>
                <a:spcPct val="85000"/>
              </a:lnSpc>
            </a:pPr>
            <a:r>
              <a:rPr lang="en-US" sz="2400" dirty="0">
                <a:latin typeface="Myriad Pro Light SemiCondensed" panose="020B0403030403020204" pitchFamily="34" charset="0"/>
              </a:rPr>
              <a:t>(many cameras,</a:t>
            </a:r>
          </a:p>
          <a:p>
            <a:pPr algn="ctr">
              <a:lnSpc>
                <a:spcPct val="85000"/>
              </a:lnSpc>
            </a:pPr>
            <a:r>
              <a:rPr lang="en-US" sz="2400" dirty="0">
                <a:latin typeface="Myriad Pro Light SemiCondensed" panose="020B0403030403020204" pitchFamily="34" charset="0"/>
              </a:rPr>
              <a:t>&gt; 5 Mb/s each)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06-4582-974A-A7DD-F5A1E30086D5}"/>
              </a:ext>
            </a:extLst>
          </p:cNvPr>
          <p:cNvSpPr txBox="1"/>
          <p:nvPr/>
        </p:nvSpPr>
        <p:spPr>
          <a:xfrm>
            <a:off x="5491258" y="3864621"/>
            <a:ext cx="3119342" cy="7340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dirty="0">
                <a:latin typeface="Myriad Pro Light SemiCondensed" panose="020B0403030403020204" pitchFamily="34" charset="0"/>
              </a:rPr>
              <a:t>low bandwidth</a:t>
            </a:r>
          </a:p>
          <a:p>
            <a:pPr algn="ctr">
              <a:lnSpc>
                <a:spcPct val="85000"/>
              </a:lnSpc>
            </a:pPr>
            <a:r>
              <a:rPr lang="en-US" sz="2400" dirty="0">
                <a:latin typeface="Myriad Pro Light SemiCondensed" panose="020B0403030403020204" pitchFamily="34" charset="0"/>
              </a:rPr>
              <a:t>(5 - 40 Mb/s total)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EEDF8-FEDD-A845-8C49-05A01E06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4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14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48149-160A-6640-B46F-C17A725B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Many apps interested in different content ⇨ Cannot crop to a small ROI</a:t>
            </a:r>
          </a:p>
        </p:txBody>
      </p:sp>
      <p:pic>
        <p:nvPicPr>
          <p:cNvPr id="4" name="Google Shape;113;p19">
            <a:extLst>
              <a:ext uri="{FF2B5EF4-FFF2-40B4-BE49-F238E27FC236}">
                <a16:creationId xmlns:a16="http://schemas.microsoft.com/office/drawing/2014/main" id="{26609934-C948-F44B-B7D8-FB30ACAAE8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788" y="1843755"/>
            <a:ext cx="10112420" cy="41970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7;p19">
            <a:extLst>
              <a:ext uri="{FF2B5EF4-FFF2-40B4-BE49-F238E27FC236}">
                <a16:creationId xmlns:a16="http://schemas.microsoft.com/office/drawing/2014/main" id="{2EEB096B-96DA-264B-9228-3BA304BDD370}"/>
              </a:ext>
            </a:extLst>
          </p:cNvPr>
          <p:cNvSpPr/>
          <p:nvPr/>
        </p:nvSpPr>
        <p:spPr>
          <a:xfrm>
            <a:off x="9040753" y="4120165"/>
            <a:ext cx="430684" cy="5267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17;p19">
            <a:extLst>
              <a:ext uri="{FF2B5EF4-FFF2-40B4-BE49-F238E27FC236}">
                <a16:creationId xmlns:a16="http://schemas.microsoft.com/office/drawing/2014/main" id="{47988929-F590-8448-A334-31F2AC701186}"/>
              </a:ext>
            </a:extLst>
          </p:cNvPr>
          <p:cNvSpPr/>
          <p:nvPr/>
        </p:nvSpPr>
        <p:spPr>
          <a:xfrm>
            <a:off x="5832455" y="4420443"/>
            <a:ext cx="527087" cy="28587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17;p19">
            <a:extLst>
              <a:ext uri="{FF2B5EF4-FFF2-40B4-BE49-F238E27FC236}">
                <a16:creationId xmlns:a16="http://schemas.microsoft.com/office/drawing/2014/main" id="{BC1CC0F4-7393-9F4C-8B4F-B1245AF124F8}"/>
              </a:ext>
            </a:extLst>
          </p:cNvPr>
          <p:cNvSpPr/>
          <p:nvPr/>
        </p:nvSpPr>
        <p:spPr>
          <a:xfrm>
            <a:off x="1392232" y="2950921"/>
            <a:ext cx="2188870" cy="160328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2F76FA5-3BFF-664D-BE35-E37A0A9E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5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26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0BDD-B1FF-1843-A797-D68B3B58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apps that need subtle details ⇨ </a:t>
            </a:r>
            <a:br>
              <a:rPr lang="en-US" dirty="0"/>
            </a:br>
            <a:r>
              <a:rPr lang="en-US" dirty="0"/>
              <a:t>Cannot heavily compress the entire stream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1C70D-EA50-E04C-8CDD-7FEF003B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6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11" name="Picture 10" descr="A blurry image of a street&#13;&#10;&#13;&#10;Description automatically generated">
            <a:extLst>
              <a:ext uri="{FF2B5EF4-FFF2-40B4-BE49-F238E27FC236}">
                <a16:creationId xmlns:a16="http://schemas.microsoft.com/office/drawing/2014/main" id="{D7D85345-19CC-A049-BE2C-A2FBC75A9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18" y="3059588"/>
            <a:ext cx="2363337" cy="2363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C4FE3-7BD0-AC49-845F-2B41B50DD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67" y="3059588"/>
            <a:ext cx="2363337" cy="2363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130690-F21B-C040-B5B6-A7D3C94E4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4" y="3064154"/>
            <a:ext cx="5683250" cy="235877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12B2BA6-4EA3-FB4B-8FE6-B8FE8BEFB585}"/>
              </a:ext>
            </a:extLst>
          </p:cNvPr>
          <p:cNvSpPr txBox="1">
            <a:spLocks/>
          </p:cNvSpPr>
          <p:nvPr/>
        </p:nvSpPr>
        <p:spPr bwMode="auto">
          <a:xfrm>
            <a:off x="623144" y="5445279"/>
            <a:ext cx="5675007" cy="76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08852" tIns="54426" rIns="108852" bIns="54426" numCol="1" anchor="t" anchorCtr="0" compatLnSpc="1">
            <a:prstTxWarp prst="textNoShape">
              <a:avLst/>
            </a:prstTxWarp>
          </a:bodyPr>
          <a:lstStyle>
            <a:lvl1pPr marL="488950" indent="-4889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0450" indent="-4079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</a:defRPr>
            </a:lvl2pPr>
            <a:lvl3pPr marL="1631950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00">
                <a:solidFill>
                  <a:schemeClr val="tx1"/>
                </a:solidFill>
                <a:latin typeface="+mn-lt"/>
              </a:defRPr>
            </a:lvl3pPr>
            <a:lvl4pPr marL="228441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4pPr>
            <a:lvl5pPr marL="293846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kern="0" dirty="0">
                <a:latin typeface="Myriad Pro Light SemiCondensed" panose="020B0403030403020204" pitchFamily="34" charset="0"/>
              </a:rPr>
              <a:t>Full frame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BD2E1DB-DEAD-324D-BEB3-530ECC45849F}"/>
              </a:ext>
            </a:extLst>
          </p:cNvPr>
          <p:cNvSpPr txBox="1">
            <a:spLocks/>
          </p:cNvSpPr>
          <p:nvPr/>
        </p:nvSpPr>
        <p:spPr bwMode="auto">
          <a:xfrm>
            <a:off x="6570166" y="5445279"/>
            <a:ext cx="2363337" cy="76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08852" tIns="54426" rIns="108852" bIns="54426" numCol="1" anchor="t" anchorCtr="0" compatLnSpc="1">
            <a:prstTxWarp prst="textNoShape">
              <a:avLst/>
            </a:prstTxWarp>
          </a:bodyPr>
          <a:lstStyle>
            <a:lvl1pPr marL="488950" indent="-4889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0450" indent="-4079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</a:defRPr>
            </a:lvl2pPr>
            <a:lvl3pPr marL="1631950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00">
                <a:solidFill>
                  <a:schemeClr val="tx1"/>
                </a:solidFill>
                <a:latin typeface="+mn-lt"/>
              </a:defRPr>
            </a:lvl3pPr>
            <a:lvl4pPr marL="228441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4pPr>
            <a:lvl5pPr marL="293846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kern="0" dirty="0">
                <a:latin typeface="Myriad Pro Light SemiCondensed" panose="020B0403030403020204" pitchFamily="34" charset="0"/>
              </a:rPr>
              <a:t>7000 </a:t>
            </a:r>
            <a:r>
              <a:rPr lang="en-US" sz="2800" kern="0" dirty="0" err="1">
                <a:latin typeface="Myriad Pro Light SemiCondensed" panose="020B0403030403020204" pitchFamily="34" charset="0"/>
              </a:rPr>
              <a:t>Kb</a:t>
            </a:r>
            <a:r>
              <a:rPr lang="en-US" sz="2800" kern="0" dirty="0">
                <a:latin typeface="Myriad Pro Light SemiCondensed" panose="020B0403030403020204" pitchFamily="34" charset="0"/>
              </a:rPr>
              <a:t>/s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291AC06-F3D9-294D-99DD-88505C44B294}"/>
              </a:ext>
            </a:extLst>
          </p:cNvPr>
          <p:cNvSpPr txBox="1">
            <a:spLocks/>
          </p:cNvSpPr>
          <p:nvPr/>
        </p:nvSpPr>
        <p:spPr bwMode="auto">
          <a:xfrm>
            <a:off x="9205517" y="5445279"/>
            <a:ext cx="2363337" cy="76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08852" tIns="54426" rIns="108852" bIns="54426" numCol="1" anchor="t" anchorCtr="0" compatLnSpc="1">
            <a:prstTxWarp prst="textNoShape">
              <a:avLst/>
            </a:prstTxWarp>
          </a:bodyPr>
          <a:lstStyle>
            <a:lvl1pPr marL="488950" indent="-4889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0450" indent="-4079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</a:defRPr>
            </a:lvl2pPr>
            <a:lvl3pPr marL="1631950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00">
                <a:solidFill>
                  <a:schemeClr val="tx1"/>
                </a:solidFill>
                <a:latin typeface="+mn-lt"/>
              </a:defRPr>
            </a:lvl3pPr>
            <a:lvl4pPr marL="228441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4pPr>
            <a:lvl5pPr marL="293846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kern="0" dirty="0">
                <a:latin typeface="Myriad Pro Light SemiCondensed" panose="020B0403030403020204" pitchFamily="34" charset="0"/>
              </a:rPr>
              <a:t>100 </a:t>
            </a:r>
            <a:r>
              <a:rPr lang="en-US" sz="2800" kern="0" dirty="0" err="1">
                <a:latin typeface="Myriad Pro Light SemiCondensed" panose="020B0403030403020204" pitchFamily="34" charset="0"/>
              </a:rPr>
              <a:t>Kb</a:t>
            </a:r>
            <a:r>
              <a:rPr lang="en-US" sz="2800" kern="0" dirty="0">
                <a:latin typeface="Myriad Pro Light SemiCondensed" panose="020B0403030403020204" pitchFamily="34" charset="0"/>
              </a:rPr>
              <a:t>/s</a:t>
            </a:r>
          </a:p>
        </p:txBody>
      </p:sp>
      <p:sp>
        <p:nvSpPr>
          <p:cNvPr id="13" name="Google Shape;117;p19">
            <a:extLst>
              <a:ext uri="{FF2B5EF4-FFF2-40B4-BE49-F238E27FC236}">
                <a16:creationId xmlns:a16="http://schemas.microsoft.com/office/drawing/2014/main" id="{DB815B5D-28C1-5A41-9D44-EBFD19990EBE}"/>
              </a:ext>
            </a:extLst>
          </p:cNvPr>
          <p:cNvSpPr/>
          <p:nvPr/>
        </p:nvSpPr>
        <p:spPr>
          <a:xfrm>
            <a:off x="5043928" y="4241256"/>
            <a:ext cx="378121" cy="46249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1E6465-EB7F-424A-9538-8351A39C3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665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85000"/>
              </a:lnSpc>
              <a:buNone/>
            </a:pPr>
            <a:endParaRPr lang="en-US" kern="0" dirty="0"/>
          </a:p>
          <a:p>
            <a:pPr marL="0" indent="0">
              <a:lnSpc>
                <a:spcPct val="85000"/>
              </a:lnSpc>
              <a:buNone/>
            </a:pPr>
            <a:r>
              <a:rPr lang="en-US" kern="0" dirty="0"/>
              <a:t>Compression and down-sampling destroy subtle details that applications need</a:t>
            </a:r>
          </a:p>
          <a:p>
            <a:pPr marL="0" indent="0">
              <a:lnSpc>
                <a:spcPct val="85000"/>
              </a:lnSpc>
              <a:buNone/>
            </a:pPr>
            <a:r>
              <a:rPr lang="en-US" kern="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47744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72F6-B4AD-104A-9B0B-22EB906A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1863" cy="1325563"/>
          </a:xfrm>
        </p:spPr>
        <p:txBody>
          <a:bodyPr/>
          <a:lstStyle/>
          <a:p>
            <a:r>
              <a:rPr lang="en-US" dirty="0"/>
              <a:t>Target environment: Apps interested in rare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E0A66-8B3B-4643-839A-C269E0F38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739" y="1677252"/>
            <a:ext cx="2933550" cy="293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15A03-E1F6-254E-B2ED-B660F3F71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9" t="-626" r="12046" b="626"/>
          <a:stretch/>
        </p:blipFill>
        <p:spPr>
          <a:xfrm rot="16200000">
            <a:off x="1015858" y="1499595"/>
            <a:ext cx="2933551" cy="3288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F3572-240B-D44B-844B-600FBB604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2" r="7067"/>
          <a:stretch/>
        </p:blipFill>
        <p:spPr>
          <a:xfrm>
            <a:off x="7484571" y="1677252"/>
            <a:ext cx="4188898" cy="293355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32A189-1906-C543-8CF1-26087D01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7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C357C7-896B-9B46-A544-098A21D2061B}"/>
              </a:ext>
            </a:extLst>
          </p:cNvPr>
          <p:cNvSpPr txBox="1">
            <a:spLocks/>
          </p:cNvSpPr>
          <p:nvPr/>
        </p:nvSpPr>
        <p:spPr bwMode="auto">
          <a:xfrm>
            <a:off x="838199" y="4763085"/>
            <a:ext cx="10835270" cy="177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08852" tIns="54426" rIns="108852" bIns="54426" numCol="1" anchor="t" anchorCtr="0" compatLnSpc="1">
            <a:prstTxWarp prst="textNoShape">
              <a:avLst/>
            </a:prstTxWarp>
          </a:bodyPr>
          <a:lstStyle>
            <a:lvl1pPr marL="488950" indent="-4889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0450" indent="-4079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</a:defRPr>
            </a:lvl2pPr>
            <a:lvl3pPr marL="1631950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00">
                <a:solidFill>
                  <a:schemeClr val="tx1"/>
                </a:solidFill>
                <a:latin typeface="+mn-lt"/>
              </a:defRPr>
            </a:lvl3pPr>
            <a:lvl4pPr marL="228441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4pPr>
            <a:lvl5pPr marL="2938463" indent="-325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85000"/>
              </a:lnSpc>
              <a:buNone/>
            </a:pPr>
            <a:r>
              <a:rPr lang="en-US" altLang="en-US" sz="2800" dirty="0">
                <a:latin typeface="Myriad Pro Light SemiCondensed" panose="020B0403030403020204" pitchFamily="34" charset="0"/>
                <a:cs typeface="Arial"/>
              </a:rPr>
              <a:t>E.g., specific makes/models of vehicles, particular social interactions, etc.</a:t>
            </a:r>
          </a:p>
          <a:p>
            <a:pPr marL="0" indent="0" algn="ctr">
              <a:lnSpc>
                <a:spcPct val="85000"/>
              </a:lnSpc>
              <a:buNone/>
            </a:pPr>
            <a:endParaRPr lang="en-US" altLang="en-US" sz="1400" dirty="0">
              <a:latin typeface="Myriad Pro Light SemiCondensed" panose="020B0403030403020204" pitchFamily="34" charset="0"/>
              <a:cs typeface="Arial"/>
            </a:endParaRPr>
          </a:p>
          <a:p>
            <a:pPr marL="0" indent="0" algn="ctr">
              <a:lnSpc>
                <a:spcPct val="85000"/>
              </a:lnSpc>
              <a:buNone/>
            </a:pPr>
            <a:r>
              <a:rPr lang="en-US" altLang="en-US" sz="2800" b="1" i="1" dirty="0">
                <a:latin typeface="Myriad Pro Light SemiCondensed" panose="020B0403030403020204" pitchFamily="34" charset="0"/>
                <a:cs typeface="Arial"/>
              </a:rPr>
              <a:t>Opportunity to save bandwidth by dropping uninteresting frames</a:t>
            </a:r>
          </a:p>
          <a:p>
            <a:pPr marL="0" indent="0" algn="ctr">
              <a:lnSpc>
                <a:spcPct val="85000"/>
              </a:lnSpc>
              <a:buNone/>
            </a:pPr>
            <a:r>
              <a:rPr lang="en-US" altLang="en-US" sz="2800" b="1" i="1" dirty="0">
                <a:latin typeface="Myriad Pro Light SemiCondensed" panose="020B0403030403020204" pitchFamily="34" charset="0"/>
                <a:cs typeface="Arial"/>
              </a:rPr>
              <a:t>Caveat: Filtering, especially for many apps, requires more compute resources</a:t>
            </a:r>
          </a:p>
        </p:txBody>
      </p:sp>
    </p:spTree>
    <p:extLst>
      <p:ext uri="{BB962C8B-B14F-4D97-AF65-F5344CB8AC3E}">
        <p14:creationId xmlns:p14="http://schemas.microsoft.com/office/powerpoint/2010/main" val="348160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F2E1-C3E1-9B49-BCFE-937A2203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C1D21-A647-284E-85FD-2BC6D12A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518" y="2228850"/>
            <a:ext cx="9986963" cy="240030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i="1" dirty="0" err="1"/>
              <a:t>FilterForward</a:t>
            </a:r>
            <a:r>
              <a:rPr lang="en-US" sz="3600" b="1" i="1" dirty="0"/>
              <a:t> saves bandwidth by filtering relevant data at the edge, while supporting multi-tenancy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32E8CA-1173-9C45-9F26-92F77DD3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8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06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75C7AC-68E8-2D4E-95F7-6BF4DAB5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68" y="1689365"/>
            <a:ext cx="10549664" cy="3479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9D297-A58A-EB4C-90D4-B10BA15E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FilterForward</a:t>
            </a:r>
            <a:r>
              <a:rPr lang="en-US" dirty="0"/>
              <a:t> at a glance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BA6432-7133-1D4F-A747-461700FC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C7477B-5B65-7548-B8A8-FD568BEDE1E5}" type="slidenum">
              <a:rPr lang="en-US" altLang="en-US" sz="1400" smtClean="0">
                <a:solidFill>
                  <a:schemeClr val="tx1"/>
                </a:solidFill>
              </a:rPr>
              <a:pPr/>
              <a:t>9</a:t>
            </a:fld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67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12739</TotalTime>
  <Words>674</Words>
  <Application>Microsoft Macintosh PowerPoint</Application>
  <PresentationFormat>Widescreen</PresentationFormat>
  <Paragraphs>185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Myriad Pro</vt:lpstr>
      <vt:lpstr>Myriad Pro Bold SemiCondensed</vt:lpstr>
      <vt:lpstr>Myriad Pro Light SemiCondensed</vt:lpstr>
      <vt:lpstr>Myriad Pro Semibold</vt:lpstr>
      <vt:lpstr>Myriad Pro Semibold Condensed</vt:lpstr>
      <vt:lpstr>Myriad Pro SemiCondensed</vt:lpstr>
      <vt:lpstr>Office Theme</vt:lpstr>
      <vt:lpstr>Scaling Video Analytics on Constrained Edge Nodes</vt:lpstr>
      <vt:lpstr>In smart cities, cameras are ubiquitous</vt:lpstr>
      <vt:lpstr>This talk</vt:lpstr>
      <vt:lpstr>Bandwidth is limited</vt:lpstr>
      <vt:lpstr>Many apps interested in different content ⇨ Cannot crop to a small ROI</vt:lpstr>
      <vt:lpstr>Targeting apps that need subtle details ⇨  Cannot heavily compress the entire stream </vt:lpstr>
      <vt:lpstr>Target environment: Apps interested in rare events</vt:lpstr>
      <vt:lpstr>Our work</vt:lpstr>
      <vt:lpstr>FilterForward at a glance</vt:lpstr>
      <vt:lpstr>FilterForward at a glance</vt:lpstr>
      <vt:lpstr>FilterForward at a glance</vt:lpstr>
      <vt:lpstr>FilterForward at a glance</vt:lpstr>
      <vt:lpstr>FilterForward at a glance</vt:lpstr>
      <vt:lpstr>FilterForward at a glance</vt:lpstr>
      <vt:lpstr>FilterForward at a glance</vt:lpstr>
      <vt:lpstr>Microclassifiers are…</vt:lpstr>
      <vt:lpstr>Microclassifier architectures</vt:lpstr>
      <vt:lpstr>Evaluation datasets</vt:lpstr>
      <vt:lpstr>Evaluation questions</vt:lpstr>
      <vt:lpstr>FF saves bandwidth without sacrificing accuracy</vt:lpstr>
      <vt:lpstr>Microclassifiers are accurate yet lightweight</vt:lpstr>
      <vt:lpstr>FilterForward scales to many applications</vt:lpstr>
      <vt:lpstr>FilterForward scales to many applications</vt:lpstr>
      <vt:lpstr>FilterForward scales to many applications</vt:lpstr>
      <vt:lpstr>FilterForward scales to many applications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Video Analytics on Constrained Edge Nodes</dc:title>
  <dc:creator>Christopher Canel</dc:creator>
  <cp:lastModifiedBy>Christopher Canel</cp:lastModifiedBy>
  <cp:revision>327</cp:revision>
  <dcterms:created xsi:type="dcterms:W3CDTF">2019-03-19T17:41:51Z</dcterms:created>
  <dcterms:modified xsi:type="dcterms:W3CDTF">2019-04-09T15:08:02Z</dcterms:modified>
</cp:coreProperties>
</file>